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7475200" cy="97536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E5F24F-98B1-4A82-A87B-90DC2973725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25560" y="357804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361473-D86D-4126-A0E0-C543328057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62104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C8BEA1-CF63-4BCE-8646-5F3D43EA17C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02408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12260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2556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02408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12260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37917A8-8A2A-4C5E-A3F3-DCD7BED6683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48D6D2-895D-4E51-90D7-8EFA06E286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925560" y="2196000"/>
            <a:ext cx="916344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FF7D19-EDD0-425C-8E8D-07D28174C5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916344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17F1BE-595C-4751-8FC9-9D6C6E0FA6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F75FFAF-3792-48AC-B85A-E37135AD23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1E9DF5-CD18-4717-BCF8-5AEB933BC3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3006720" y="510480"/>
            <a:ext cx="11461320" cy="66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4B62CE-05E6-4B05-B937-36FCC795DC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8D7B28-DE56-4C24-9482-086AA7418C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25560" y="2196000"/>
            <a:ext cx="916344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31964D-F36A-4F29-BF65-707A5A83AE5B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62104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81746E-CD4A-40E8-A8A4-6B41F66D01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473655-E9D8-4DA1-B47B-DF215E327E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925560" y="357804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25A17E-A5C5-403A-B836-068F9D6CB7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562104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2863F9-98EA-4E29-A429-902632FB31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02408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7122600" y="219600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92556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02408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7122600" y="3578040"/>
            <a:ext cx="2950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5503627-0AAA-4A30-BFEA-C68DF7A6E1A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916344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D514FC-5251-4124-BA0C-C9BDF06E836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0793AD-964E-4AF3-802D-6499B5E77C6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B12FB4-4581-4047-8135-9714F7F1C6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006720" y="510480"/>
            <a:ext cx="11461320" cy="666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5550FB-A09D-4561-8483-68A4DC19D02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BBC3C7-7463-4BEE-9BA1-9F176C6694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621040" y="357804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99873F-03AE-449C-93B1-D1125DCA79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621040" y="2196000"/>
            <a:ext cx="447156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25560" y="3578040"/>
            <a:ext cx="9163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9D51E8-2071-4319-A022-CA631108DC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4900" b="0" strike="noStrike" spc="-1">
                <a:latin typeface="Calibri"/>
              </a:rPr>
              <a:t>Cliquez pour éditer le format du texte-titre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925560" y="2196000"/>
            <a:ext cx="9163440" cy="264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700" b="0" strike="noStrike" spc="-1"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700" b="0" strike="noStrike" spc="-1"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Septième niveau de plan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5941440" y="9070920"/>
            <a:ext cx="559188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dt" idx="2"/>
          </p:nvPr>
        </p:nvSpPr>
        <p:spPr>
          <a:xfrm>
            <a:off x="873720" y="9070920"/>
            <a:ext cx="401904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12582000" y="9070920"/>
            <a:ext cx="401904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fr-FR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C65B0AF-EF60-4546-8C8E-CC8BAD390EBE}" type="slidenum">
              <a:rPr lang="fr-FR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 object 16"/>
          <p:cNvPicPr/>
          <p:nvPr/>
        </p:nvPicPr>
        <p:blipFill>
          <a:blip r:embed="rId14"/>
          <a:stretch/>
        </p:blipFill>
        <p:spPr>
          <a:xfrm>
            <a:off x="977760" y="2298600"/>
            <a:ext cx="1053720" cy="736200"/>
          </a:xfrm>
          <a:prstGeom prst="rect">
            <a:avLst/>
          </a:prstGeom>
          <a:ln w="0">
            <a:noFill/>
          </a:ln>
        </p:spPr>
      </p:pic>
      <p:pic>
        <p:nvPicPr>
          <p:cNvPr id="42" name="bg object 17"/>
          <p:cNvPicPr/>
          <p:nvPr/>
        </p:nvPicPr>
        <p:blipFill>
          <a:blip r:embed="rId15"/>
          <a:stretch/>
        </p:blipFill>
        <p:spPr>
          <a:xfrm>
            <a:off x="9524880" y="2298600"/>
            <a:ext cx="1053720" cy="736200"/>
          </a:xfrm>
          <a:prstGeom prst="rect">
            <a:avLst/>
          </a:prstGeom>
          <a:ln w="0">
            <a:noFill/>
          </a:ln>
        </p:spPr>
      </p:pic>
      <p:sp>
        <p:nvSpPr>
          <p:cNvPr id="43" name="bg object 18"/>
          <p:cNvSpPr/>
          <p:nvPr/>
        </p:nvSpPr>
        <p:spPr>
          <a:xfrm>
            <a:off x="8737560" y="2298600"/>
            <a:ext cx="360" cy="6527520"/>
          </a:xfrm>
          <a:custGeom>
            <a:avLst/>
            <a:gdLst>
              <a:gd name="textAreaLeft" fmla="*/ 0 w 360"/>
              <a:gd name="textAreaRight" fmla="*/ 720 w 360"/>
              <a:gd name="textAreaTop" fmla="*/ 0 h 6527520"/>
              <a:gd name="textAreaBottom" fmla="*/ 6527880 h 6527520"/>
            </a:gdLst>
            <a:ahLst/>
            <a:cxnLst/>
            <a:rect l="textAreaLeft" t="textAreaTop" r="textAreaRight" b="textAreaBottom"/>
            <a:pathLst>
              <a:path h="6527800">
                <a:moveTo>
                  <a:pt x="0" y="6527800"/>
                </a:moveTo>
                <a:lnTo>
                  <a:pt x="0" y="0"/>
                </a:lnTo>
              </a:path>
            </a:pathLst>
          </a:custGeom>
          <a:noFill/>
          <a:ln w="50800">
            <a:solidFill>
              <a:srgbClr val="34343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44" name="bg object 19"/>
          <p:cNvSpPr/>
          <p:nvPr/>
        </p:nvSpPr>
        <p:spPr>
          <a:xfrm>
            <a:off x="9524880" y="5499000"/>
            <a:ext cx="3441240" cy="253800"/>
          </a:xfrm>
          <a:custGeom>
            <a:avLst/>
            <a:gdLst>
              <a:gd name="textAreaLeft" fmla="*/ 0 w 3441240"/>
              <a:gd name="textAreaRight" fmla="*/ 3441600 w 3441240"/>
              <a:gd name="textAreaTop" fmla="*/ 0 h 253800"/>
              <a:gd name="textAreaBottom" fmla="*/ 254160 h 253800"/>
            </a:gdLst>
            <a:ahLst/>
            <a:cxnLst/>
            <a:rect l="textAreaLeft" t="textAreaTop" r="textAreaRight" b="textAreaBottom"/>
            <a:pathLst>
              <a:path w="3441700" h="254000">
                <a:moveTo>
                  <a:pt x="34417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3441700" y="0"/>
                </a:lnTo>
                <a:lnTo>
                  <a:pt x="3441700" y="254000"/>
                </a:lnTo>
                <a:close/>
              </a:path>
            </a:pathLst>
          </a:custGeom>
          <a:solidFill>
            <a:srgbClr val="49627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45" name="bg object 20"/>
          <p:cNvPicPr/>
          <p:nvPr/>
        </p:nvPicPr>
        <p:blipFill>
          <a:blip r:embed="rId16"/>
          <a:stretch/>
        </p:blipFill>
        <p:spPr>
          <a:xfrm>
            <a:off x="9690120" y="5943600"/>
            <a:ext cx="139320" cy="126720"/>
          </a:xfrm>
          <a:prstGeom prst="rect">
            <a:avLst/>
          </a:prstGeom>
          <a:ln w="0">
            <a:noFill/>
          </a:ln>
        </p:spPr>
      </p:pic>
      <p:pic>
        <p:nvPicPr>
          <p:cNvPr id="46" name="bg object 21"/>
          <p:cNvPicPr/>
          <p:nvPr/>
        </p:nvPicPr>
        <p:blipFill>
          <a:blip r:embed="rId17"/>
          <a:stretch/>
        </p:blipFill>
        <p:spPr>
          <a:xfrm>
            <a:off x="9690120" y="5943600"/>
            <a:ext cx="139320" cy="126720"/>
          </a:xfrm>
          <a:prstGeom prst="rect">
            <a:avLst/>
          </a:prstGeom>
          <a:ln w="0">
            <a:noFill/>
          </a:ln>
        </p:spPr>
      </p:pic>
      <p:pic>
        <p:nvPicPr>
          <p:cNvPr id="47" name="bg object 22"/>
          <p:cNvPicPr/>
          <p:nvPr/>
        </p:nvPicPr>
        <p:blipFill>
          <a:blip r:embed="rId18"/>
          <a:stretch/>
        </p:blipFill>
        <p:spPr>
          <a:xfrm>
            <a:off x="9690120" y="6311880"/>
            <a:ext cx="126720" cy="126720"/>
          </a:xfrm>
          <a:prstGeom prst="rect">
            <a:avLst/>
          </a:prstGeom>
          <a:ln w="0">
            <a:noFill/>
          </a:ln>
        </p:spPr>
      </p:pic>
      <p:pic>
        <p:nvPicPr>
          <p:cNvPr id="48" name="bg object 23"/>
          <p:cNvPicPr/>
          <p:nvPr/>
        </p:nvPicPr>
        <p:blipFill>
          <a:blip r:embed="rId19"/>
          <a:stretch/>
        </p:blipFill>
        <p:spPr>
          <a:xfrm>
            <a:off x="9690120" y="6311880"/>
            <a:ext cx="126720" cy="126720"/>
          </a:xfrm>
          <a:prstGeom prst="rect">
            <a:avLst/>
          </a:prstGeom>
          <a:ln w="0">
            <a:noFill/>
          </a:ln>
        </p:spPr>
      </p:pic>
      <p:pic>
        <p:nvPicPr>
          <p:cNvPr id="49" name="bg object 24"/>
          <p:cNvPicPr/>
          <p:nvPr/>
        </p:nvPicPr>
        <p:blipFill>
          <a:blip r:embed="rId20"/>
          <a:stretch/>
        </p:blipFill>
        <p:spPr>
          <a:xfrm>
            <a:off x="9690120" y="6667560"/>
            <a:ext cx="126720" cy="139320"/>
          </a:xfrm>
          <a:prstGeom prst="rect">
            <a:avLst/>
          </a:prstGeom>
          <a:ln w="0">
            <a:noFill/>
          </a:ln>
        </p:spPr>
      </p:pic>
      <p:pic>
        <p:nvPicPr>
          <p:cNvPr id="50" name="bg object 25"/>
          <p:cNvPicPr/>
          <p:nvPr/>
        </p:nvPicPr>
        <p:blipFill>
          <a:blip r:embed="rId21"/>
          <a:stretch/>
        </p:blipFill>
        <p:spPr>
          <a:xfrm>
            <a:off x="9690120" y="6667560"/>
            <a:ext cx="126720" cy="139320"/>
          </a:xfrm>
          <a:prstGeom prst="rect">
            <a:avLst/>
          </a:prstGeom>
          <a:ln w="0">
            <a:noFill/>
          </a:ln>
        </p:spPr>
      </p:pic>
      <p:sp>
        <p:nvSpPr>
          <p:cNvPr id="51" name="bg object 26"/>
          <p:cNvSpPr/>
          <p:nvPr/>
        </p:nvSpPr>
        <p:spPr>
          <a:xfrm>
            <a:off x="9931320" y="5867280"/>
            <a:ext cx="4495320" cy="253800"/>
          </a:xfrm>
          <a:custGeom>
            <a:avLst/>
            <a:gdLst>
              <a:gd name="textAreaLeft" fmla="*/ 0 w 4495320"/>
              <a:gd name="textAreaRight" fmla="*/ 4495680 w 4495320"/>
              <a:gd name="textAreaTop" fmla="*/ 0 h 253800"/>
              <a:gd name="textAreaBottom" fmla="*/ 254160 h 253800"/>
            </a:gdLst>
            <a:ahLst/>
            <a:cxnLst/>
            <a:rect l="textAreaLeft" t="textAreaTop" r="textAreaRight" b="textAreaBottom"/>
            <a:pathLst>
              <a:path w="4495800" h="254000">
                <a:moveTo>
                  <a:pt x="44958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4495800" y="0"/>
                </a:lnTo>
                <a:lnTo>
                  <a:pt x="4495800" y="254000"/>
                </a:lnTo>
                <a:close/>
              </a:path>
            </a:pathLst>
          </a:custGeom>
          <a:solidFill>
            <a:srgbClr val="4D627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2" name="bg object 27"/>
          <p:cNvSpPr/>
          <p:nvPr/>
        </p:nvSpPr>
        <p:spPr>
          <a:xfrm>
            <a:off x="9944280" y="6222960"/>
            <a:ext cx="6895800" cy="329760"/>
          </a:xfrm>
          <a:custGeom>
            <a:avLst/>
            <a:gdLst>
              <a:gd name="textAreaLeft" fmla="*/ 0 w 6895800"/>
              <a:gd name="textAreaRight" fmla="*/ 6896160 w 6895800"/>
              <a:gd name="textAreaTop" fmla="*/ 0 h 329760"/>
              <a:gd name="textAreaBottom" fmla="*/ 330120 h 329760"/>
            </a:gdLst>
            <a:ahLst/>
            <a:cxnLst/>
            <a:rect l="textAreaLeft" t="textAreaTop" r="textAreaRight" b="textAreaBottom"/>
            <a:pathLst>
              <a:path w="6896100" h="330200">
                <a:moveTo>
                  <a:pt x="6896100" y="330200"/>
                </a:moveTo>
                <a:lnTo>
                  <a:pt x="0" y="330200"/>
                </a:lnTo>
                <a:lnTo>
                  <a:pt x="0" y="0"/>
                </a:lnTo>
                <a:lnTo>
                  <a:pt x="6896100" y="0"/>
                </a:lnTo>
                <a:lnTo>
                  <a:pt x="6896100" y="330200"/>
                </a:lnTo>
                <a:close/>
              </a:path>
            </a:pathLst>
          </a:custGeom>
          <a:solidFill>
            <a:srgbClr val="4B648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3" name="bg object 28"/>
          <p:cNvSpPr/>
          <p:nvPr/>
        </p:nvSpPr>
        <p:spPr>
          <a:xfrm>
            <a:off x="9944280" y="6591240"/>
            <a:ext cx="1282320" cy="253800"/>
          </a:xfrm>
          <a:custGeom>
            <a:avLst/>
            <a:gdLst>
              <a:gd name="textAreaLeft" fmla="*/ 0 w 1282320"/>
              <a:gd name="textAreaRight" fmla="*/ 1282680 w 1282320"/>
              <a:gd name="textAreaTop" fmla="*/ 0 h 253800"/>
              <a:gd name="textAreaBottom" fmla="*/ 254160 h 253800"/>
            </a:gdLst>
            <a:ahLst/>
            <a:cxnLst/>
            <a:rect l="textAreaLeft" t="textAreaTop" r="textAreaRight" b="textAreaBottom"/>
            <a:pathLst>
              <a:path w="1282700" h="254000">
                <a:moveTo>
                  <a:pt x="12827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282700" y="0"/>
                </a:lnTo>
                <a:lnTo>
                  <a:pt x="1282700" y="254000"/>
                </a:lnTo>
                <a:close/>
              </a:path>
            </a:pathLst>
          </a:custGeom>
          <a:solidFill>
            <a:srgbClr val="44597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4" name="bg object 29"/>
          <p:cNvSpPr/>
          <p:nvPr/>
        </p:nvSpPr>
        <p:spPr>
          <a:xfrm>
            <a:off x="11315880" y="6591240"/>
            <a:ext cx="5054400" cy="304560"/>
          </a:xfrm>
          <a:custGeom>
            <a:avLst/>
            <a:gdLst>
              <a:gd name="textAreaLeft" fmla="*/ 0 w 5054400"/>
              <a:gd name="textAreaRight" fmla="*/ 5054760 w 505440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5054600" h="304800">
                <a:moveTo>
                  <a:pt x="5054600" y="304800"/>
                </a:moveTo>
                <a:lnTo>
                  <a:pt x="0" y="304800"/>
                </a:lnTo>
                <a:lnTo>
                  <a:pt x="0" y="0"/>
                </a:lnTo>
                <a:lnTo>
                  <a:pt x="5054600" y="0"/>
                </a:lnTo>
                <a:lnTo>
                  <a:pt x="5054600" y="304800"/>
                </a:lnTo>
                <a:close/>
              </a:path>
            </a:pathLst>
          </a:custGeom>
          <a:solidFill>
            <a:srgbClr val="49627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5" name="bg object 30"/>
          <p:cNvSpPr/>
          <p:nvPr/>
        </p:nvSpPr>
        <p:spPr>
          <a:xfrm>
            <a:off x="9944280" y="6959520"/>
            <a:ext cx="1168200" cy="317160"/>
          </a:xfrm>
          <a:custGeom>
            <a:avLst/>
            <a:gdLst>
              <a:gd name="textAreaLeft" fmla="*/ 0 w 1168200"/>
              <a:gd name="textAreaRight" fmla="*/ 1168560 w 1168200"/>
              <a:gd name="textAreaTop" fmla="*/ 0 h 317160"/>
              <a:gd name="textAreaBottom" fmla="*/ 317520 h 317160"/>
            </a:gdLst>
            <a:ahLst/>
            <a:cxnLst/>
            <a:rect l="textAreaLeft" t="textAreaTop" r="textAreaRight" b="textAreaBottom"/>
            <a:pathLst>
              <a:path w="1168400" h="317500">
                <a:moveTo>
                  <a:pt x="1168400" y="317500"/>
                </a:moveTo>
                <a:lnTo>
                  <a:pt x="0" y="317500"/>
                </a:lnTo>
                <a:lnTo>
                  <a:pt x="0" y="0"/>
                </a:lnTo>
                <a:lnTo>
                  <a:pt x="1168400" y="0"/>
                </a:lnTo>
                <a:lnTo>
                  <a:pt x="1168400" y="317500"/>
                </a:lnTo>
                <a:close/>
              </a:path>
            </a:pathLst>
          </a:custGeom>
          <a:solidFill>
            <a:srgbClr val="49628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4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4900" b="0" strike="noStrike" spc="-1">
                <a:latin typeface="Calibri"/>
              </a:rPr>
              <a:t>Cliquez pour éditer le format du texte-titre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58320" y="3218760"/>
            <a:ext cx="6815160" cy="56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50" b="0" strike="noStrike" spc="-1"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050" b="0" strike="noStrike" spc="-1"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50" b="0" strike="noStrike" spc="-1"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050" b="0" strike="noStrike" spc="-1"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50" b="0" strike="noStrike" spc="-1"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50" b="0" strike="noStrike" spc="-1"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50" b="0" strike="noStrike" spc="-1">
                <a:latin typeface="Calibri"/>
              </a:rPr>
              <a:t>Septième niveau de plan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999640" y="2243160"/>
            <a:ext cx="7601400" cy="56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700" b="0" strike="noStrike" spc="-1"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700" b="0" strike="noStrike" spc="-1"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700" b="0" strike="noStrike" spc="-1">
                <a:latin typeface="Calibri"/>
              </a:rPr>
              <a:t>Septième niveau de plan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ftr" idx="4"/>
          </p:nvPr>
        </p:nvSpPr>
        <p:spPr>
          <a:xfrm>
            <a:off x="5941440" y="9070920"/>
            <a:ext cx="559188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60" name="PlaceHolder 5"/>
          <p:cNvSpPr>
            <a:spLocks noGrp="1"/>
          </p:cNvSpPr>
          <p:nvPr>
            <p:ph type="dt" idx="5"/>
          </p:nvPr>
        </p:nvSpPr>
        <p:spPr>
          <a:xfrm>
            <a:off x="873720" y="9070920"/>
            <a:ext cx="401904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61" name="PlaceHolder 6"/>
          <p:cNvSpPr>
            <a:spLocks noGrp="1"/>
          </p:cNvSpPr>
          <p:nvPr>
            <p:ph type="sldNum" idx="6"/>
          </p:nvPr>
        </p:nvSpPr>
        <p:spPr>
          <a:xfrm>
            <a:off x="12582000" y="9070920"/>
            <a:ext cx="4019040" cy="48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fr-FR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9502C3D-0E2D-4CEA-9E97-7279739992E1}" type="slidenum">
              <a:rPr lang="fr-FR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jpeg"/><Relationship Id="rId4" Type="http://schemas.openxmlformats.org/officeDocument/2006/relationships/image" Target="../media/image74.png"/><Relationship Id="rId9" Type="http://schemas.openxmlformats.org/officeDocument/2006/relationships/image" Target="../media/image7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object 2"/>
          <p:cNvGrpSpPr/>
          <p:nvPr/>
        </p:nvGrpSpPr>
        <p:grpSpPr>
          <a:xfrm>
            <a:off x="1536840" y="2362320"/>
            <a:ext cx="14388840" cy="6121080"/>
            <a:chOff x="1536840" y="2362320"/>
            <a:chExt cx="14388840" cy="6121080"/>
          </a:xfrm>
        </p:grpSpPr>
        <p:pic>
          <p:nvPicPr>
            <p:cNvPr id="99" name="object 3"/>
            <p:cNvPicPr/>
            <p:nvPr/>
          </p:nvPicPr>
          <p:blipFill>
            <a:blip r:embed="rId2"/>
            <a:stretch/>
          </p:blipFill>
          <p:spPr>
            <a:xfrm>
              <a:off x="1536840" y="2362320"/>
              <a:ext cx="14388840" cy="612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object 4"/>
            <p:cNvPicPr/>
            <p:nvPr/>
          </p:nvPicPr>
          <p:blipFill>
            <a:blip r:embed="rId3"/>
            <a:stretch/>
          </p:blipFill>
          <p:spPr>
            <a:xfrm>
              <a:off x="8928000" y="3898800"/>
              <a:ext cx="317160" cy="106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object 5"/>
            <p:cNvPicPr/>
            <p:nvPr/>
          </p:nvPicPr>
          <p:blipFill>
            <a:blip r:embed="rId4"/>
            <a:stretch/>
          </p:blipFill>
          <p:spPr>
            <a:xfrm>
              <a:off x="8801280" y="3898800"/>
              <a:ext cx="1142640" cy="1053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75000" y="734400"/>
            <a:ext cx="142599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179640" rIns="0" bIns="0" anchor="t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lang="fr-FR" sz="4100" b="0" strike="noStrike" spc="-86">
                <a:solidFill>
                  <a:srgbClr val="1C1C1C"/>
                </a:solidFill>
                <a:latin typeface="Arial MT"/>
              </a:rPr>
              <a:t>Optimisation</a:t>
            </a:r>
            <a:r>
              <a:rPr lang="fr-FR" sz="4100" b="0" strike="noStrike" spc="-202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4100" b="0" strike="noStrike" spc="-126">
                <a:solidFill>
                  <a:srgbClr val="2A2A2A"/>
                </a:solidFill>
                <a:latin typeface="Arial MT"/>
              </a:rPr>
              <a:t>de</a:t>
            </a:r>
            <a:r>
              <a:rPr lang="fr-FR" sz="4100" b="0" strike="noStrike" spc="-327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4100" b="0" strike="noStrike" spc="-191">
                <a:solidFill>
                  <a:srgbClr val="232323"/>
                </a:solidFill>
                <a:latin typeface="Arial MT"/>
              </a:rPr>
              <a:t>Tournées</a:t>
            </a:r>
            <a:r>
              <a:rPr lang="fr-FR" sz="4100" b="0" strike="noStrike" spc="-97">
                <a:solidFill>
                  <a:srgbClr val="232323"/>
                </a:solidFill>
                <a:latin typeface="Arial MT"/>
              </a:rPr>
              <a:t> </a:t>
            </a:r>
            <a:r>
              <a:rPr lang="fr-FR" sz="4100" b="0" strike="noStrike" spc="-126">
                <a:solidFill>
                  <a:srgbClr val="282828"/>
                </a:solidFill>
                <a:latin typeface="Arial MT"/>
              </a:rPr>
              <a:t>de</a:t>
            </a:r>
            <a:r>
              <a:rPr lang="fr-FR" sz="4100" b="0" strike="noStrike" spc="-250">
                <a:solidFill>
                  <a:srgbClr val="282828"/>
                </a:solidFill>
                <a:latin typeface="Arial MT"/>
              </a:rPr>
              <a:t> </a:t>
            </a:r>
            <a:r>
              <a:rPr lang="fr-FR" sz="4100" b="0" strike="noStrike" spc="-140">
                <a:solidFill>
                  <a:srgbClr val="232323"/>
                </a:solidFill>
                <a:latin typeface="Arial MT"/>
              </a:rPr>
              <a:t>Véhicules</a:t>
            </a:r>
            <a:r>
              <a:rPr lang="fr-FR" sz="4100" b="0" strike="noStrike" spc="-216">
                <a:solidFill>
                  <a:srgbClr val="232323"/>
                </a:solidFill>
                <a:latin typeface="Arial MT"/>
              </a:rPr>
              <a:t> </a:t>
            </a:r>
            <a:r>
              <a:rPr lang="fr-FR" sz="4100" b="0" strike="noStrike" spc="-86">
                <a:solidFill>
                  <a:srgbClr val="262626"/>
                </a:solidFill>
                <a:latin typeface="Arial MT"/>
              </a:rPr>
              <a:t>:</a:t>
            </a:r>
            <a:r>
              <a:rPr lang="fr-FR" sz="4100" b="0" strike="noStrike" spc="-250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4100" b="0" strike="noStrike" spc="-245">
                <a:solidFill>
                  <a:srgbClr val="2A2A2A"/>
                </a:solidFill>
                <a:latin typeface="Arial MT"/>
              </a:rPr>
              <a:t>Un</a:t>
            </a:r>
            <a:r>
              <a:rPr lang="fr-FR" sz="4100" b="0" strike="noStrike" spc="-372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4100" b="0" strike="noStrike" spc="-120">
                <a:solidFill>
                  <a:srgbClr val="2A2A2A"/>
                </a:solidFill>
                <a:latin typeface="Arial MT"/>
              </a:rPr>
              <a:t>Solveur</a:t>
            </a:r>
            <a:r>
              <a:rPr lang="fr-FR" sz="4100" b="0" strike="noStrike" spc="-15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4100" b="0" strike="noStrike" spc="-511">
                <a:solidFill>
                  <a:srgbClr val="2D2D2D"/>
                </a:solidFill>
                <a:latin typeface="Arial MT"/>
              </a:rPr>
              <a:t>VRP</a:t>
            </a:r>
            <a:r>
              <a:rPr lang="fr-FR" sz="4100" b="0" strike="noStrike" spc="-392">
                <a:solidFill>
                  <a:srgbClr val="2D2D2D"/>
                </a:solidFill>
                <a:latin typeface="Arial MT"/>
              </a:rPr>
              <a:t> </a:t>
            </a:r>
            <a:r>
              <a:rPr lang="fr-FR" sz="4100" b="0" strike="noStrike" spc="-12">
                <a:solidFill>
                  <a:srgbClr val="282828"/>
                </a:solidFill>
                <a:latin typeface="Arial MT"/>
              </a:rPr>
              <a:t>Interactif</a:t>
            </a:r>
            <a:endParaRPr lang="fr-FR" sz="4100" b="0" strike="noStrike" spc="-1">
              <a:latin typeface="Calibri"/>
            </a:endParaRPr>
          </a:p>
          <a:p>
            <a:pPr marL="31680" indent="0" algn="ctr">
              <a:lnSpc>
                <a:spcPct val="100000"/>
              </a:lnSpc>
              <a:spcBef>
                <a:spcPts val="731"/>
              </a:spcBef>
              <a:buNone/>
            </a:pPr>
            <a:r>
              <a:rPr lang="fr-FR" sz="2300" b="0" strike="noStrike" spc="-1">
                <a:solidFill>
                  <a:srgbClr val="0C0C0C"/>
                </a:solidFill>
                <a:latin typeface="Calibri"/>
              </a:rPr>
              <a:t>Implémentation</a:t>
            </a:r>
            <a:r>
              <a:rPr lang="fr-FR" sz="2300" b="0" strike="noStrike" spc="-111">
                <a:solidFill>
                  <a:srgbClr val="0C0C0C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131313"/>
                </a:solidFill>
                <a:latin typeface="Calibri"/>
              </a:rPr>
              <a:t>d'un</a:t>
            </a:r>
            <a:r>
              <a:rPr lang="fr-FR" sz="2300" b="0" strike="noStrike" spc="29">
                <a:solidFill>
                  <a:srgbClr val="131313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0E0E0E"/>
                </a:solidFill>
                <a:latin typeface="Calibri"/>
              </a:rPr>
              <a:t>solveur</a:t>
            </a:r>
            <a:r>
              <a:rPr lang="fr-FR" sz="2300" b="0" strike="noStrike" spc="52">
                <a:solidFill>
                  <a:srgbClr val="0E0E0E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131313"/>
                </a:solidFill>
                <a:latin typeface="Calibri"/>
              </a:rPr>
              <a:t>pour</a:t>
            </a:r>
            <a:r>
              <a:rPr lang="fr-FR" sz="2300" b="0" strike="noStrike" spc="128">
                <a:solidFill>
                  <a:srgbClr val="131313"/>
                </a:solidFill>
                <a:latin typeface="Calibri"/>
              </a:rPr>
              <a:t> </a:t>
            </a:r>
            <a:r>
              <a:rPr lang="fr-FR" sz="2300" b="0" strike="noStrike" spc="69">
                <a:solidFill>
                  <a:srgbClr val="111111"/>
                </a:solidFill>
                <a:latin typeface="Calibri"/>
              </a:rPr>
              <a:t>VRP</a:t>
            </a:r>
            <a:r>
              <a:rPr lang="fr-FR" sz="2300" b="0" strike="noStrike" spc="-32">
                <a:solidFill>
                  <a:srgbClr val="111111"/>
                </a:solidFill>
                <a:latin typeface="Calibri"/>
              </a:rPr>
              <a:t> </a:t>
            </a:r>
            <a:r>
              <a:rPr lang="fr-FR" sz="2300" b="0" strike="noStrike" spc="69">
                <a:solidFill>
                  <a:srgbClr val="0C0C0C"/>
                </a:solidFill>
                <a:latin typeface="Calibri"/>
              </a:rPr>
              <a:t>Classique</a:t>
            </a:r>
            <a:r>
              <a:rPr lang="fr-FR" sz="2300" b="0" strike="noStrike" spc="111">
                <a:solidFill>
                  <a:srgbClr val="0C0C0C"/>
                </a:solidFill>
                <a:latin typeface="Calibri"/>
              </a:rPr>
              <a:t> </a:t>
            </a:r>
            <a:r>
              <a:rPr lang="fr-FR" sz="2300" b="0" strike="noStrike" spc="97">
                <a:solidFill>
                  <a:srgbClr val="161616"/>
                </a:solidFill>
                <a:latin typeface="Calibri"/>
              </a:rPr>
              <a:t>(CVRP)</a:t>
            </a:r>
            <a:r>
              <a:rPr lang="fr-FR" sz="2300" b="0" strike="noStrike" spc="43">
                <a:solidFill>
                  <a:srgbClr val="161616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0F0F0F"/>
                </a:solidFill>
                <a:latin typeface="Calibri"/>
              </a:rPr>
              <a:t>et</a:t>
            </a:r>
            <a:r>
              <a:rPr lang="fr-FR" sz="2300" b="0" strike="noStrike" spc="58">
                <a:solidFill>
                  <a:srgbClr val="0F0F0F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0F0F0F"/>
                </a:solidFill>
                <a:latin typeface="Calibri"/>
              </a:rPr>
              <a:t>Vert</a:t>
            </a:r>
            <a:r>
              <a:rPr lang="fr-FR" sz="2300" b="0" strike="noStrike" spc="89">
                <a:solidFill>
                  <a:srgbClr val="0F0F0F"/>
                </a:solidFill>
                <a:latin typeface="Calibri"/>
              </a:rPr>
              <a:t> </a:t>
            </a:r>
            <a:r>
              <a:rPr lang="fr-FR" sz="2300" b="0" strike="noStrike" spc="49">
                <a:solidFill>
                  <a:srgbClr val="111111"/>
                </a:solidFill>
                <a:latin typeface="Calibri"/>
              </a:rPr>
              <a:t>(E-</a:t>
            </a:r>
            <a:r>
              <a:rPr lang="fr-FR" sz="2300" b="0" strike="noStrike" spc="69">
                <a:solidFill>
                  <a:srgbClr val="111111"/>
                </a:solidFill>
                <a:latin typeface="Calibri"/>
              </a:rPr>
              <a:t>VRP)</a:t>
            </a:r>
            <a:r>
              <a:rPr lang="fr-FR" sz="2300" b="0" strike="noStrike" spc="97">
                <a:solidFill>
                  <a:srgbClr val="111111"/>
                </a:solidFill>
                <a:latin typeface="Calibri"/>
              </a:rPr>
              <a:t> </a:t>
            </a:r>
            <a:r>
              <a:rPr lang="fr-FR" sz="2300" b="0" strike="noStrike" spc="77">
                <a:solidFill>
                  <a:srgbClr val="0E0E0E"/>
                </a:solidFill>
                <a:latin typeface="Calibri"/>
              </a:rPr>
              <a:t>avec</a:t>
            </a:r>
            <a:r>
              <a:rPr lang="fr-FR" sz="2300" b="0" strike="noStrike" spc="52">
                <a:solidFill>
                  <a:srgbClr val="0E0E0E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131313"/>
                </a:solidFill>
                <a:latin typeface="Calibri"/>
              </a:rPr>
              <a:t>une</a:t>
            </a:r>
            <a:r>
              <a:rPr lang="fr-FR" sz="2300" b="0" strike="noStrike" spc="32">
                <a:solidFill>
                  <a:srgbClr val="131313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0F0F0F"/>
                </a:solidFill>
                <a:latin typeface="Calibri"/>
              </a:rPr>
              <a:t>interface</a:t>
            </a:r>
            <a:r>
              <a:rPr lang="fr-FR" sz="2300" b="0" strike="noStrike" spc="58">
                <a:solidFill>
                  <a:srgbClr val="0F0F0F"/>
                </a:solidFill>
                <a:latin typeface="Calibri"/>
              </a:rPr>
              <a:t> </a:t>
            </a:r>
            <a:r>
              <a:rPr lang="fr-FR" sz="2300" b="0" strike="noStrike" spc="-1">
                <a:solidFill>
                  <a:srgbClr val="161616"/>
                </a:solidFill>
                <a:latin typeface="Calibri"/>
              </a:rPr>
              <a:t>web</a:t>
            </a:r>
            <a:r>
              <a:rPr lang="fr-FR" sz="2300" b="0" strike="noStrike" spc="-21">
                <a:solidFill>
                  <a:srgbClr val="161616"/>
                </a:solidFill>
                <a:latin typeface="Calibri"/>
              </a:rPr>
              <a:t> </a:t>
            </a:r>
            <a:r>
              <a:rPr lang="fr-FR" sz="2300" b="0" strike="noStrike" spc="-12">
                <a:solidFill>
                  <a:srgbClr val="000000"/>
                </a:solidFill>
                <a:latin typeface="Calibri"/>
              </a:rPr>
              <a:t>dynamique.</a:t>
            </a:r>
            <a:endParaRPr lang="fr-FR" sz="2300" b="0" strike="noStrike" spc="-1">
              <a:latin typeface="Calibri"/>
            </a:endParaRPr>
          </a:p>
        </p:txBody>
      </p:sp>
      <p:sp>
        <p:nvSpPr>
          <p:cNvPr id="103" name="object 7"/>
          <p:cNvSpPr/>
          <p:nvPr/>
        </p:nvSpPr>
        <p:spPr>
          <a:xfrm>
            <a:off x="5202720" y="8754120"/>
            <a:ext cx="7072920" cy="100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068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lang="fr-FR" sz="2000" b="0" strike="noStrike" spc="-55">
                <a:latin typeface="Times New Roman"/>
              </a:rPr>
              <a:t>Alexis</a:t>
            </a:r>
            <a:r>
              <a:rPr lang="fr-FR" sz="2000" b="0" strike="noStrike" spc="-72">
                <a:latin typeface="Times New Roman"/>
              </a:rPr>
              <a:t> </a:t>
            </a:r>
            <a:r>
              <a:rPr lang="fr-FR" sz="2000" b="0" strike="noStrike" spc="-140">
                <a:latin typeface="Times New Roman"/>
              </a:rPr>
              <a:t>DHER£IY,</a:t>
            </a:r>
            <a:r>
              <a:rPr lang="fr-FR" sz="2000" b="0" strike="noStrike" spc="29">
                <a:latin typeface="Times New Roman"/>
              </a:rPr>
              <a:t> </a:t>
            </a:r>
            <a:r>
              <a:rPr lang="fr-FR" sz="2000" b="0" strike="noStrike" spc="-1">
                <a:latin typeface="Times New Roman"/>
              </a:rPr>
              <a:t>Clément</a:t>
            </a:r>
            <a:r>
              <a:rPr lang="fr-FR" sz="2000" b="0" strike="noStrike" spc="-21">
                <a:latin typeface="Times New Roman"/>
              </a:rPr>
              <a:t> </a:t>
            </a:r>
            <a:r>
              <a:rPr lang="fr-FR" sz="2000" b="0" strike="noStrike" spc="-171">
                <a:latin typeface="Times New Roman"/>
              </a:rPr>
              <a:t>CARON,</a:t>
            </a:r>
            <a:r>
              <a:rPr lang="fr-FR" sz="2000" b="0" strike="noStrike" spc="43">
                <a:latin typeface="Times New Roman"/>
              </a:rPr>
              <a:t> </a:t>
            </a:r>
            <a:r>
              <a:rPr lang="fr-FR" sz="2000" b="0" strike="noStrike" spc="-12">
                <a:latin typeface="Times New Roman"/>
              </a:rPr>
              <a:t>Grégoire</a:t>
            </a:r>
            <a:r>
              <a:rPr lang="fr-FR" sz="2000" b="0" strike="noStrike" spc="-32">
                <a:latin typeface="Times New Roman"/>
              </a:rPr>
              <a:t> </a:t>
            </a:r>
            <a:r>
              <a:rPr lang="fr-FR" sz="2000" b="0" strike="noStrike" spc="-21">
                <a:latin typeface="Times New Roman"/>
              </a:rPr>
              <a:t>BRUN</a:t>
            </a:r>
            <a:endParaRPr lang="fr-FR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9"/>
              </a:spcBef>
            </a:pPr>
            <a:r>
              <a:rPr lang="fr-FR" sz="2050" b="0" strike="noStrike" spc="-26">
                <a:latin typeface="Times New Roman"/>
              </a:rPr>
              <a:t>Projet</a:t>
            </a:r>
            <a:r>
              <a:rPr lang="fr-FR" sz="2050" b="0" strike="noStrike" spc="-106">
                <a:latin typeface="Times New Roman"/>
              </a:rPr>
              <a:t> </a:t>
            </a:r>
            <a:r>
              <a:rPr lang="fr-FR" sz="2050" b="0" strike="noStrike" spc="-12">
                <a:latin typeface="Times New Roman"/>
              </a:rPr>
              <a:t>réalisé</a:t>
            </a:r>
            <a:r>
              <a:rPr lang="fr-FR" sz="2050" b="0" strike="noStrike" spc="-92">
                <a:latin typeface="Times New Roman"/>
              </a:rPr>
              <a:t> </a:t>
            </a:r>
            <a:r>
              <a:rPr lang="fr-FR" sz="2050" b="0" strike="noStrike" spc="-1">
                <a:latin typeface="Times New Roman"/>
              </a:rPr>
              <a:t>dans</a:t>
            </a:r>
            <a:r>
              <a:rPr lang="fr-FR" sz="2050" b="0" strike="noStrike" spc="-131">
                <a:latin typeface="Times New Roman"/>
              </a:rPr>
              <a:t> </a:t>
            </a:r>
            <a:r>
              <a:rPr lang="fr-FR" sz="2050" b="0" strike="noStrike" spc="-1">
                <a:latin typeface="Times New Roman"/>
              </a:rPr>
              <a:t>le</a:t>
            </a:r>
            <a:r>
              <a:rPr lang="fr-FR" sz="2050" b="0" strike="noStrike" spc="-126">
                <a:latin typeface="Times New Roman"/>
              </a:rPr>
              <a:t> </a:t>
            </a:r>
            <a:r>
              <a:rPr lang="fr-FR" sz="2050" b="0" strike="noStrike" spc="-1">
                <a:latin typeface="Times New Roman"/>
              </a:rPr>
              <a:t>cadre</a:t>
            </a:r>
            <a:r>
              <a:rPr lang="fr-FR" sz="2050" b="0" strike="noStrike" spc="-120">
                <a:latin typeface="Times New Roman"/>
              </a:rPr>
              <a:t> </a:t>
            </a:r>
            <a:r>
              <a:rPr lang="fr-FR" sz="2050" b="0" strike="noStrike" spc="-1">
                <a:latin typeface="Times New Roman"/>
              </a:rPr>
              <a:t>du</a:t>
            </a:r>
            <a:r>
              <a:rPr lang="fr-FR" sz="2050" b="0" strike="noStrike" spc="-97">
                <a:latin typeface="Times New Roman"/>
              </a:rPr>
              <a:t> </a:t>
            </a:r>
            <a:r>
              <a:rPr lang="fr-FR" sz="2050" b="0" strike="noStrike" spc="-1">
                <a:latin typeface="Times New Roman"/>
              </a:rPr>
              <a:t>cours</a:t>
            </a:r>
            <a:r>
              <a:rPr lang="fr-FR" sz="2050" b="0" strike="noStrike" spc="-131">
                <a:latin typeface="Times New Roman"/>
              </a:rPr>
              <a:t> </a:t>
            </a:r>
            <a:r>
              <a:rPr lang="fr-FR" sz="2050" b="0" strike="noStrike" spc="-21">
                <a:latin typeface="Times New Roman"/>
              </a:rPr>
              <a:t>d3ntelligence</a:t>
            </a:r>
            <a:r>
              <a:rPr lang="fr-FR" sz="2050" b="0" strike="noStrike" spc="18">
                <a:latin typeface="Times New Roman"/>
              </a:rPr>
              <a:t> </a:t>
            </a:r>
            <a:r>
              <a:rPr lang="fr-FR" sz="2050" b="0" strike="noStrike" spc="-52">
                <a:latin typeface="Times New Roman"/>
              </a:rPr>
              <a:t>Artificielle</a:t>
            </a:r>
            <a:r>
              <a:rPr lang="fr-FR" sz="2050" b="0" strike="noStrike" spc="-7">
                <a:latin typeface="Times New Roman"/>
              </a:rPr>
              <a:t> </a:t>
            </a:r>
            <a:r>
              <a:rPr lang="fr-FR" sz="2050" b="0" strike="noStrike" spc="-41">
                <a:latin typeface="Times New Roman"/>
              </a:rPr>
              <a:t>II,</a:t>
            </a:r>
            <a:r>
              <a:rPr lang="fr-FR" sz="2050" b="0" strike="noStrike" spc="-55">
                <a:latin typeface="Times New Roman"/>
              </a:rPr>
              <a:t> </a:t>
            </a:r>
            <a:r>
              <a:rPr lang="fr-FR" sz="2050" b="0" strike="noStrike" spc="-32">
                <a:latin typeface="Times New Roman"/>
              </a:rPr>
              <a:t>RPF.</a:t>
            </a:r>
            <a:endParaRPr lang="fr-FR" sz="2050" b="0" strike="noStrike" spc="-1">
              <a:latin typeface="Arial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5"/>
          <a:stretch/>
        </p:blipFill>
        <p:spPr>
          <a:xfrm>
            <a:off x="0" y="2160"/>
            <a:ext cx="17495640" cy="97513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104"/>
          <p:cNvPicPr/>
          <p:nvPr/>
        </p:nvPicPr>
        <p:blipFill>
          <a:blip r:embed="rId6"/>
          <a:stretch/>
        </p:blipFill>
        <p:spPr>
          <a:xfrm>
            <a:off x="16200000" y="9468360"/>
            <a:ext cx="1295640" cy="28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object 2"/>
          <p:cNvSpPr/>
          <p:nvPr/>
        </p:nvSpPr>
        <p:spPr>
          <a:xfrm>
            <a:off x="9362160" y="5407920"/>
            <a:ext cx="7606800" cy="1873080"/>
          </a:xfrm>
          <a:prstGeom prst="rect">
            <a:avLst/>
          </a:prstGeom>
          <a:noFill/>
          <a:ln w="12700">
            <a:solidFill>
              <a:srgbClr val="4B5B7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55520">
              <a:lnSpc>
                <a:spcPts val="2985"/>
              </a:lnSpc>
            </a:pPr>
            <a:r>
              <a:rPr lang="fr-FR" sz="2700" b="0" strike="noStrike" spc="-145">
                <a:solidFill>
                  <a:srgbClr val="FFFFFF"/>
                </a:solidFill>
                <a:latin typeface="Cambria"/>
              </a:rPr>
              <a:t>Contraintes</a:t>
            </a:r>
            <a:r>
              <a:rPr lang="fr-FR" sz="2700" b="0" strike="noStrike" spc="18">
                <a:solidFill>
                  <a:srgbClr val="FFFFFF"/>
                </a:solidFill>
                <a:latin typeface="Cambria"/>
              </a:rPr>
              <a:t> </a:t>
            </a:r>
            <a:r>
              <a:rPr lang="fr-FR" sz="2700" b="0" strike="noStrike" spc="-72">
                <a:solidFill>
                  <a:srgbClr val="FFFFFF"/>
                </a:solidFill>
                <a:latin typeface="Cambria"/>
              </a:rPr>
              <a:t>additionnelles</a:t>
            </a:r>
            <a:endParaRPr lang="fr-FR" sz="2700" b="0" strike="noStrike" spc="-1">
              <a:latin typeface="Arial"/>
            </a:endParaRPr>
          </a:p>
          <a:p>
            <a:pPr marL="579240">
              <a:lnSpc>
                <a:spcPts val="2891"/>
              </a:lnSpc>
            </a:pPr>
            <a:r>
              <a:rPr lang="fr-FR" sz="2600" b="0" strike="noStrike" spc="-86">
                <a:solidFill>
                  <a:srgbClr val="FFFFFF"/>
                </a:solidFill>
                <a:latin typeface="Times New Roman"/>
              </a:rPr>
              <a:t>Autonomie</a:t>
            </a:r>
            <a:r>
              <a:rPr lang="fr-FR" sz="2600" b="0" strike="noStrike" spc="-80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600" b="0" strike="noStrike" spc="-72">
                <a:solidFill>
                  <a:srgbClr val="FFFFFF"/>
                </a:solidFill>
                <a:latin typeface="Times New Roman"/>
              </a:rPr>
              <a:t>maximale</a:t>
            </a:r>
            <a:r>
              <a:rPr lang="fr-FR" sz="2600" b="0" strike="noStrike" spc="-55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600" b="0" strike="noStrike" spc="-52">
                <a:solidFill>
                  <a:srgbClr val="FFFFFF"/>
                </a:solidFill>
                <a:latin typeface="Times New Roman"/>
              </a:rPr>
              <a:t>de</a:t>
            </a:r>
            <a:r>
              <a:rPr lang="fr-FR" sz="2600" b="0" strike="noStrike" spc="-111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600" b="0" strike="noStrike" spc="-1">
                <a:solidFill>
                  <a:srgbClr val="F9F9F9"/>
                </a:solidFill>
                <a:latin typeface="Times New Roman"/>
              </a:rPr>
              <a:t>la</a:t>
            </a:r>
            <a:r>
              <a:rPr lang="fr-FR" sz="2600" b="0" strike="noStrike" spc="-145">
                <a:solidFill>
                  <a:srgbClr val="F9F9F9"/>
                </a:solidFill>
                <a:latin typeface="Times New Roman"/>
              </a:rPr>
              <a:t> </a:t>
            </a:r>
            <a:r>
              <a:rPr lang="fr-FR" sz="2600" b="0" strike="noStrike" spc="-12">
                <a:solidFill>
                  <a:srgbClr val="F9F9F9"/>
                </a:solidFill>
                <a:latin typeface="Times New Roman"/>
              </a:rPr>
              <a:t>batterie.</a:t>
            </a:r>
            <a:endParaRPr lang="fr-FR" sz="2600" b="0" strike="noStrike" spc="-1">
              <a:latin typeface="Arial"/>
            </a:endParaRPr>
          </a:p>
          <a:p>
            <a:pPr marL="581040" indent="-5040">
              <a:lnSpc>
                <a:spcPct val="87000"/>
              </a:lnSpc>
              <a:spcBef>
                <a:spcPts val="315"/>
              </a:spcBef>
              <a:tabLst>
                <a:tab pos="0" algn="l"/>
              </a:tabLst>
            </a:pPr>
            <a:r>
              <a:rPr lang="fr-FR" sz="2500" b="0" strike="noStrike" spc="-100">
                <a:solidFill>
                  <a:srgbClr val="FFFFFF"/>
                </a:solidFill>
                <a:latin typeface="Cambria"/>
              </a:rPr>
              <a:t>Consommation</a:t>
            </a:r>
            <a:r>
              <a:rPr lang="fr-FR" sz="2500" b="0" strike="noStrike" spc="12">
                <a:solidFill>
                  <a:srgbClr val="FFFFFF"/>
                </a:solidFill>
                <a:latin typeface="Cambria"/>
              </a:rPr>
              <a:t> </a:t>
            </a:r>
            <a:r>
              <a:rPr lang="fr-FR" sz="2500" b="0" strike="noStrike" spc="-120">
                <a:solidFill>
                  <a:srgbClr val="FFFFFF"/>
                </a:solidFill>
                <a:latin typeface="Cambria"/>
              </a:rPr>
              <a:t>d'énergie</a:t>
            </a:r>
            <a:r>
              <a:rPr lang="fr-FR" sz="2500" b="0" strike="noStrike" spc="52">
                <a:solidFill>
                  <a:srgbClr val="FFFFFF"/>
                </a:solidFill>
                <a:latin typeface="Cambria"/>
              </a:rPr>
              <a:t> </a:t>
            </a:r>
            <a:r>
              <a:rPr lang="fr-FR" sz="2500" b="0" strike="noStrike" spc="-97">
                <a:solidFill>
                  <a:srgbClr val="FFFFFF"/>
                </a:solidFill>
                <a:latin typeface="Cambria"/>
              </a:rPr>
              <a:t>proportionnelle</a:t>
            </a:r>
            <a:r>
              <a:rPr lang="fr-FR" sz="2500" b="0" strike="noStrike" spc="-41">
                <a:solidFill>
                  <a:srgbClr val="FFFFFF"/>
                </a:solidFill>
                <a:latin typeface="Cambria"/>
              </a:rPr>
              <a:t> </a:t>
            </a:r>
            <a:r>
              <a:rPr lang="fr-FR" sz="2500" b="0" strike="noStrike" spc="-106">
                <a:solidFill>
                  <a:srgbClr val="FFFFFF"/>
                </a:solidFill>
                <a:latin typeface="Cambria"/>
              </a:rPr>
              <a:t>à</a:t>
            </a:r>
            <a:r>
              <a:rPr lang="fr-FR" sz="2500" b="0" strike="noStrike" spc="-66">
                <a:solidFill>
                  <a:srgbClr val="FFFFFF"/>
                </a:solidFill>
                <a:latin typeface="Cambria"/>
              </a:rPr>
              <a:t> </a:t>
            </a:r>
            <a:r>
              <a:rPr lang="fr-FR" sz="2500" b="0" strike="noStrike" spc="-12">
                <a:solidFill>
                  <a:srgbClr val="4D5969"/>
                </a:solidFill>
                <a:latin typeface="Cambria"/>
              </a:rPr>
              <a:t>la</a:t>
            </a:r>
            <a:r>
              <a:rPr lang="fr-FR" sz="2500" b="0" strike="noStrike" spc="-222">
                <a:solidFill>
                  <a:srgbClr val="4D5969"/>
                </a:solidFill>
                <a:latin typeface="Cambria"/>
              </a:rPr>
              <a:t> </a:t>
            </a:r>
            <a:r>
              <a:rPr lang="fr-FR" sz="2500" b="0" strike="noStrike" spc="-12">
                <a:solidFill>
                  <a:srgbClr val="FFFFFF"/>
                </a:solidFill>
                <a:latin typeface="Cambria"/>
              </a:rPr>
              <a:t>distance. </a:t>
            </a:r>
            <a:r>
              <a:rPr lang="fr-FR" sz="2850" b="0" strike="noStrike" spc="-177">
                <a:solidFill>
                  <a:srgbClr val="FFFFFF"/>
                </a:solidFill>
                <a:latin typeface="Times New Roman"/>
              </a:rPr>
              <a:t>Possibilité</a:t>
            </a:r>
            <a:r>
              <a:rPr lang="fr-FR" sz="2850" b="0" strike="noStrike" spc="182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202">
                <a:solidFill>
                  <a:srgbClr val="E8E8E8"/>
                </a:solidFill>
                <a:latin typeface="Times New Roman"/>
              </a:rPr>
              <a:t>(et</a:t>
            </a:r>
            <a:r>
              <a:rPr lang="fr-FR" sz="2850" b="0" strike="noStrike" spc="-41">
                <a:solidFill>
                  <a:srgbClr val="E8E8E8"/>
                </a:solidFill>
                <a:latin typeface="Times New Roman"/>
              </a:rPr>
              <a:t> </a:t>
            </a:r>
            <a:r>
              <a:rPr lang="fr-FR" sz="2850" b="0" strike="noStrike" spc="-202">
                <a:solidFill>
                  <a:srgbClr val="FFFFFF"/>
                </a:solidFill>
                <a:latin typeface="Times New Roman"/>
              </a:rPr>
              <a:t>nócessité)</a:t>
            </a:r>
            <a:r>
              <a:rPr lang="fr-FR" sz="2850" b="0" strike="noStrike" spc="58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157">
                <a:solidFill>
                  <a:srgbClr val="FFFFFF"/>
                </a:solidFill>
                <a:latin typeface="Times New Roman"/>
              </a:rPr>
              <a:t>de</a:t>
            </a:r>
            <a:r>
              <a:rPr lang="fr-FR" sz="2850" b="0" strike="noStrike" spc="-177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126">
                <a:solidFill>
                  <a:srgbClr val="FFFFFF"/>
                </a:solidFill>
                <a:latin typeface="Times New Roman"/>
              </a:rPr>
              <a:t>s'arrêter</a:t>
            </a:r>
            <a:r>
              <a:rPr lang="fr-FR" sz="2850" b="0" strike="noStrike" spc="-26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216">
                <a:solidFill>
                  <a:srgbClr val="FFFFFF"/>
                </a:solidFill>
                <a:latin typeface="Times New Roman"/>
              </a:rPr>
              <a:t>aux</a:t>
            </a:r>
            <a:r>
              <a:rPr lang="fr-FR" sz="2850" b="0" strike="noStrike" spc="-197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140">
                <a:solidFill>
                  <a:srgbClr val="FFFFFF"/>
                </a:solidFill>
                <a:latin typeface="Times New Roman"/>
              </a:rPr>
              <a:t>stations</a:t>
            </a:r>
            <a:r>
              <a:rPr lang="fr-FR" sz="2850" b="0" strike="noStrike" spc="-21">
                <a:solidFill>
                  <a:srgbClr val="FFFFFF"/>
                </a:solidFill>
                <a:latin typeface="Times New Roman"/>
              </a:rPr>
              <a:t> </a:t>
            </a:r>
            <a:r>
              <a:rPr lang="fr-FR" sz="2850" b="0" strike="noStrike" spc="-26">
                <a:solidFill>
                  <a:srgbClr val="F9F9F9"/>
                </a:solidFill>
                <a:latin typeface="Times New Roman"/>
              </a:rPr>
              <a:t>de </a:t>
            </a:r>
            <a:r>
              <a:rPr lang="fr-FR" sz="2600" b="0" strike="noStrike" spc="-41">
                <a:solidFill>
                  <a:srgbClr val="FFFFFF"/>
                </a:solidFill>
                <a:latin typeface="Cambria"/>
              </a:rPr>
              <a:t>recharge.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79960" y="731520"/>
            <a:ext cx="7294680" cy="1707840"/>
          </a:xfrm>
          <a:prstGeom prst="rect">
            <a:avLst/>
          </a:prstGeom>
          <a:noFill/>
          <a:ln w="0">
            <a:noFill/>
          </a:ln>
        </p:spPr>
        <p:txBody>
          <a:bodyPr lIns="0" tIns="69120" rIns="0" bIns="0" anchor="t">
            <a:noAutofit/>
          </a:bodyPr>
          <a:lstStyle/>
          <a:p>
            <a:pPr marL="492840" indent="0">
              <a:lnSpc>
                <a:spcPts val="4300"/>
              </a:lnSpc>
              <a:spcBef>
                <a:spcPts val="544"/>
              </a:spcBef>
              <a:buNone/>
              <a:tabLst>
                <a:tab pos="0" algn="l"/>
              </a:tabLst>
            </a:pPr>
            <a:r>
              <a:rPr lang="fr-FR" sz="3850" b="0" strike="noStrike" spc="-1">
                <a:solidFill>
                  <a:srgbClr val="000000"/>
                </a:solidFill>
                <a:latin typeface="Arial MT"/>
              </a:rPr>
              <a:t>Deux</a:t>
            </a:r>
            <a:r>
              <a:rPr lang="fr-FR" sz="3850" b="0" strike="noStrike" spc="7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128">
                <a:solidFill>
                  <a:srgbClr val="000000"/>
                </a:solidFill>
                <a:latin typeface="Arial MT"/>
              </a:rPr>
              <a:t>facettes</a:t>
            </a:r>
            <a:r>
              <a:rPr lang="fr-FR" sz="3850" b="0" strike="noStrike" spc="1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58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3850" b="0" strike="noStrike" spc="-15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162">
                <a:solidFill>
                  <a:srgbClr val="000000"/>
                </a:solidFill>
                <a:latin typeface="Arial MT"/>
              </a:rPr>
              <a:t>l'optimisation</a:t>
            </a:r>
            <a:r>
              <a:rPr lang="fr-FR" sz="3850" b="0" strike="noStrike" spc="-64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52">
                <a:solidFill>
                  <a:srgbClr val="000000"/>
                </a:solidFill>
                <a:latin typeface="Arial MT"/>
              </a:rPr>
              <a:t>: </a:t>
            </a:r>
            <a:r>
              <a:rPr lang="fr-FR" sz="3850" b="0" strike="noStrike" spc="-197">
                <a:solidFill>
                  <a:srgbClr val="000000"/>
                </a:solidFill>
                <a:latin typeface="Arial MT"/>
              </a:rPr>
              <a:t>VRP</a:t>
            </a:r>
            <a:r>
              <a:rPr lang="fr-FR" sz="385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-1">
                <a:solidFill>
                  <a:srgbClr val="000000"/>
                </a:solidFill>
                <a:latin typeface="Arial MT"/>
              </a:rPr>
              <a:t>Classique</a:t>
            </a:r>
            <a:r>
              <a:rPr lang="fr-FR" sz="3850" b="0" strike="noStrike" spc="33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72">
                <a:solidFill>
                  <a:srgbClr val="000000"/>
                </a:solidFill>
                <a:latin typeface="Arial MT"/>
              </a:rPr>
              <a:t>vs.</a:t>
            </a:r>
            <a:r>
              <a:rPr lang="fr-FR" sz="3850" b="0" strike="noStrike" spc="-18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-191">
                <a:solidFill>
                  <a:srgbClr val="000000"/>
                </a:solidFill>
                <a:latin typeface="Arial MT"/>
              </a:rPr>
              <a:t>VRP</a:t>
            </a:r>
            <a:r>
              <a:rPr lang="fr-FR" sz="3850" b="0" strike="noStrike" spc="-4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850" b="0" strike="noStrike" spc="63">
                <a:solidFill>
                  <a:srgbClr val="000000"/>
                </a:solidFill>
                <a:latin typeface="Arial MT"/>
              </a:rPr>
              <a:t>Vert.</a:t>
            </a:r>
            <a:endParaRPr lang="fr-FR" sz="3850" b="0" strike="noStrike" spc="-1"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958320" y="3218760"/>
            <a:ext cx="6815160" cy="557964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2844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fr-FR" sz="3050" b="0" strike="noStrike" spc="-1">
                <a:solidFill>
                  <a:srgbClr val="000000"/>
                </a:solidFill>
                <a:latin typeface="Times New Roman"/>
              </a:rPr>
              <a:t>VRP</a:t>
            </a:r>
            <a:r>
              <a:rPr lang="fr-FR" sz="3050" b="0" strike="noStrike" spc="-21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3050" b="0" strike="noStrike" spc="188">
                <a:solidFill>
                  <a:srgbClr val="000000"/>
                </a:solidFill>
                <a:latin typeface="Times New Roman"/>
              </a:rPr>
              <a:t>Classique</a:t>
            </a:r>
            <a:r>
              <a:rPr lang="fr-FR" sz="3050" b="0" strike="noStrike" spc="222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3050" b="0" strike="noStrike" spc="-12">
                <a:solidFill>
                  <a:srgbClr val="000000"/>
                </a:solidFill>
                <a:latin typeface="Times New Roman"/>
              </a:rPr>
              <a:t>(CVRPTW)</a:t>
            </a:r>
            <a:endParaRPr lang="fr-FR" sz="3050" b="0" strike="noStrike" spc="-1">
              <a:latin typeface="Calibri"/>
            </a:endParaRPr>
          </a:p>
          <a:p>
            <a:pPr marL="19800" indent="0">
              <a:lnSpc>
                <a:spcPts val="3101"/>
              </a:lnSpc>
              <a:spcBef>
                <a:spcPts val="2191"/>
              </a:spcBef>
              <a:buNone/>
            </a:pPr>
            <a:r>
              <a:rPr lang="fr-FR" sz="2750" b="0" strike="noStrike" spc="-12">
                <a:solidFill>
                  <a:srgbClr val="000000"/>
                </a:solidFill>
                <a:latin typeface="Times New Roman"/>
              </a:rPr>
              <a:t>Objectif</a:t>
            </a:r>
            <a:endParaRPr lang="fr-FR" sz="2750" b="0" strike="noStrike" spc="-1">
              <a:latin typeface="Calibri"/>
            </a:endParaRPr>
          </a:p>
          <a:p>
            <a:pPr marL="25920" indent="0">
              <a:lnSpc>
                <a:spcPts val="2894"/>
              </a:lnSpc>
              <a:buNone/>
            </a:pPr>
            <a:r>
              <a:rPr lang="fr-FR" sz="2700" b="0" strike="noStrike" spc="-126">
                <a:solidFill>
                  <a:srgbClr val="000000"/>
                </a:solidFill>
                <a:latin typeface="Times New Roman"/>
              </a:rPr>
              <a:t>Minimiser</a:t>
            </a:r>
            <a:r>
              <a:rPr lang="fr-FR" sz="2700" b="0" strike="noStrike" spc="-72">
                <a:solidFill>
                  <a:srgbClr val="000000"/>
                </a:solidFill>
                <a:latin typeface="Times New Roman"/>
              </a:rPr>
              <a:t> la</a:t>
            </a:r>
            <a:r>
              <a:rPr lang="fr-FR" sz="2700" b="0" strike="noStrike" spc="-120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97">
                <a:solidFill>
                  <a:srgbClr val="000000"/>
                </a:solidFill>
                <a:latin typeface="Times New Roman"/>
              </a:rPr>
              <a:t>distance</a:t>
            </a:r>
            <a:r>
              <a:rPr lang="fr-FR" sz="2700" b="0" strike="noStrike" spc="-75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1">
                <a:solidFill>
                  <a:srgbClr val="000000"/>
                </a:solidFill>
                <a:latin typeface="Times New Roman"/>
              </a:rPr>
              <a:t>en</a:t>
            </a:r>
            <a:r>
              <a:rPr lang="fr-FR" sz="2700" b="0" strike="noStrike" spc="-151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66">
                <a:solidFill>
                  <a:srgbClr val="000000"/>
                </a:solidFill>
                <a:latin typeface="Times New Roman"/>
              </a:rPr>
              <a:t>respectant</a:t>
            </a:r>
            <a:r>
              <a:rPr lang="fr-FR" sz="2700" b="0" strike="noStrike" spc="9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111">
                <a:solidFill>
                  <a:srgbClr val="000000"/>
                </a:solidFill>
                <a:latin typeface="Times New Roman"/>
              </a:rPr>
              <a:t>les</a:t>
            </a:r>
            <a:r>
              <a:rPr lang="fr-FR" sz="2700" b="0" strike="noStrike" spc="-197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66">
                <a:solidFill>
                  <a:srgbClr val="000000"/>
                </a:solidFill>
                <a:latin typeface="Times New Roman"/>
              </a:rPr>
              <a:t>contraintes</a:t>
            </a:r>
            <a:r>
              <a:rPr lang="fr-FR" sz="2700" b="0" strike="noStrike" spc="-97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700" b="0" strike="noStrike" spc="-26">
                <a:solidFill>
                  <a:srgbClr val="000000"/>
                </a:solidFill>
                <a:latin typeface="Times New Roman"/>
              </a:rPr>
              <a:t>de</a:t>
            </a:r>
            <a:endParaRPr lang="fr-FR" sz="2700" b="0" strike="noStrike" spc="-1">
              <a:latin typeface="Calibri"/>
            </a:endParaRPr>
          </a:p>
          <a:p>
            <a:pPr marL="21600" indent="0">
              <a:lnSpc>
                <a:spcPts val="2976"/>
              </a:lnSpc>
              <a:buNone/>
            </a:pPr>
            <a:r>
              <a:rPr lang="fr-FR" sz="2600" b="0" strike="noStrike" spc="-60">
                <a:solidFill>
                  <a:srgbClr val="000000"/>
                </a:solidFill>
                <a:latin typeface="Times New Roman"/>
              </a:rPr>
              <a:t>livraison</a:t>
            </a:r>
            <a:r>
              <a:rPr lang="fr-FR" sz="2600" b="0" strike="noStrike" spc="-97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2600" b="0" strike="noStrike" spc="-12">
                <a:solidFill>
                  <a:srgbClr val="000000"/>
                </a:solidFill>
                <a:latin typeface="Times New Roman"/>
              </a:rPr>
              <a:t>standard.</a:t>
            </a:r>
            <a:endParaRPr lang="fr-FR" sz="2600" b="0" strike="noStrike" spc="-1">
              <a:latin typeface="Calibri"/>
            </a:endParaRPr>
          </a:p>
          <a:p>
            <a:pPr marL="12600" indent="0">
              <a:lnSpc>
                <a:spcPts val="3036"/>
              </a:lnSpc>
              <a:spcBef>
                <a:spcPts val="2381"/>
              </a:spcBef>
              <a:buNone/>
            </a:pPr>
            <a:r>
              <a:rPr lang="fr-FR" sz="2600" b="0" strike="noStrike" spc="-97">
                <a:solidFill>
                  <a:srgbClr val="000000"/>
                </a:solidFill>
                <a:latin typeface="Cambria"/>
              </a:rPr>
              <a:t>Contraintes</a:t>
            </a:r>
            <a:r>
              <a:rPr lang="fr-FR" sz="2600" b="0" strike="noStrike" spc="-46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600" b="0" strike="noStrike" spc="-21">
                <a:solidFill>
                  <a:srgbClr val="000000"/>
                </a:solidFill>
                <a:latin typeface="Cambria"/>
              </a:rPr>
              <a:t>clés</a:t>
            </a:r>
            <a:endParaRPr lang="fr-FR" sz="2600" b="0" strike="noStrike" spc="-1">
              <a:latin typeface="Calibri"/>
            </a:endParaRPr>
          </a:p>
          <a:p>
            <a:pPr marL="469800" indent="-245880">
              <a:lnSpc>
                <a:spcPts val="2869"/>
              </a:lnSpc>
              <a:buClr>
                <a:srgbClr val="000000"/>
              </a:buClr>
              <a:buFont typeface="Symbol" charset="2"/>
              <a:buChar char=""/>
              <a:tabLst>
                <a:tab pos="469800" algn="l"/>
              </a:tabLst>
            </a:pPr>
            <a:r>
              <a:rPr lang="fr-FR" sz="2550" b="0" strike="noStrike" spc="-114">
                <a:solidFill>
                  <a:srgbClr val="000000"/>
                </a:solidFill>
                <a:latin typeface="Cambria"/>
              </a:rPr>
              <a:t>Capacite</a:t>
            </a:r>
            <a:r>
              <a:rPr lang="fr-FR" sz="2550" b="0" strike="noStrike" spc="-21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11">
                <a:solidFill>
                  <a:srgbClr val="000000"/>
                </a:solidFill>
                <a:latin typeface="Cambria"/>
              </a:rPr>
              <a:t>des</a:t>
            </a:r>
            <a:r>
              <a:rPr lang="fr-FR" sz="2550" b="0" strike="noStrike" spc="-35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26">
                <a:solidFill>
                  <a:srgbClr val="000000"/>
                </a:solidFill>
                <a:latin typeface="Cambria"/>
              </a:rPr>
              <a:t>véhicules</a:t>
            </a:r>
            <a:r>
              <a:rPr lang="fr-FR" sz="2550" b="0" strike="noStrike" spc="58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31">
                <a:solidFill>
                  <a:srgbClr val="000000"/>
                </a:solidFill>
                <a:latin typeface="Cambria"/>
              </a:rPr>
              <a:t>(ex:</a:t>
            </a:r>
            <a:r>
              <a:rPr lang="fr-FR" sz="2550" b="0" strike="noStrike" spc="24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51">
                <a:solidFill>
                  <a:srgbClr val="000000"/>
                </a:solidFill>
                <a:latin typeface="Cambria"/>
              </a:rPr>
              <a:t>nombre</a:t>
            </a:r>
            <a:r>
              <a:rPr lang="fr-FR" sz="2550" b="0" strike="noStrike" spc="77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71">
                <a:solidFill>
                  <a:srgbClr val="000000"/>
                </a:solidFill>
                <a:latin typeface="Cambria"/>
              </a:rPr>
              <a:t>de</a:t>
            </a:r>
            <a:r>
              <a:rPr lang="fr-FR" sz="2550" b="0" strike="noStrike" spc="-26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2">
                <a:solidFill>
                  <a:srgbClr val="000000"/>
                </a:solidFill>
                <a:latin typeface="Cambria"/>
              </a:rPr>
              <a:t>colis).</a:t>
            </a:r>
            <a:endParaRPr lang="fr-FR" sz="2550" b="0" strike="noStrike" spc="-1">
              <a:latin typeface="Calibri"/>
            </a:endParaRPr>
          </a:p>
          <a:p>
            <a:pPr marL="469440" indent="-244440">
              <a:lnSpc>
                <a:spcPts val="2820"/>
              </a:lnSpc>
              <a:buClr>
                <a:srgbClr val="000000"/>
              </a:buClr>
              <a:buFont typeface="Symbol" charset="2"/>
              <a:buChar char=""/>
              <a:tabLst>
                <a:tab pos="469440" algn="l"/>
              </a:tabLst>
            </a:pPr>
            <a:r>
              <a:rPr lang="fr-FR" sz="2500" b="0" strike="noStrike" spc="-114">
                <a:solidFill>
                  <a:srgbClr val="000000"/>
                </a:solidFill>
                <a:latin typeface="Cambria"/>
              </a:rPr>
              <a:t>Fenêtres</a:t>
            </a:r>
            <a:r>
              <a:rPr lang="fr-FR" sz="2500" b="0" strike="noStrike" spc="-26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06">
                <a:solidFill>
                  <a:srgbClr val="000000"/>
                </a:solidFill>
                <a:latin typeface="Cambria"/>
              </a:rPr>
              <a:t>temporelles</a:t>
            </a:r>
            <a:r>
              <a:rPr lang="fr-FR" sz="2500" b="0" strike="noStrike" spc="18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26">
                <a:solidFill>
                  <a:srgbClr val="000000"/>
                </a:solidFill>
                <a:latin typeface="Cambria"/>
              </a:rPr>
              <a:t>des</a:t>
            </a:r>
            <a:r>
              <a:rPr lang="fr-FR" sz="2500" b="0" strike="noStrike" spc="-12">
                <a:solidFill>
                  <a:srgbClr val="000000"/>
                </a:solidFill>
                <a:latin typeface="Cambria"/>
              </a:rPr>
              <a:t> clients.</a:t>
            </a:r>
            <a:endParaRPr lang="fr-FR" sz="2500" b="0" strike="noStrike" spc="-1">
              <a:latin typeface="Calibri"/>
            </a:endParaRPr>
          </a:p>
          <a:p>
            <a:pPr marL="466200" indent="-241920">
              <a:lnSpc>
                <a:spcPts val="2985"/>
              </a:lnSpc>
              <a:buClr>
                <a:srgbClr val="000000"/>
              </a:buClr>
              <a:buFont typeface="Symbol" charset="2"/>
              <a:buChar char=""/>
              <a:tabLst>
                <a:tab pos="466200" algn="l"/>
              </a:tabLst>
            </a:pPr>
            <a:r>
              <a:rPr lang="fr-FR" sz="2550" b="0" strike="noStrike" spc="-191">
                <a:solidFill>
                  <a:srgbClr val="000000"/>
                </a:solidFill>
                <a:latin typeface="Cambria"/>
              </a:rPr>
              <a:t>Temps</a:t>
            </a:r>
            <a:r>
              <a:rPr lang="fr-FR" sz="2550" b="0" strike="noStrike" spc="38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14">
                <a:solidFill>
                  <a:srgbClr val="000000"/>
                </a:solidFill>
                <a:latin typeface="Cambria"/>
              </a:rPr>
              <a:t>de </a:t>
            </a:r>
            <a:r>
              <a:rPr lang="fr-FR" sz="2550" b="0" strike="noStrike" spc="-111">
                <a:solidFill>
                  <a:srgbClr val="000000"/>
                </a:solidFill>
                <a:latin typeface="Cambria"/>
              </a:rPr>
              <a:t>service</a:t>
            </a:r>
            <a:r>
              <a:rPr lang="fr-FR" sz="2550" b="0" strike="noStrike" spc="-32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26">
                <a:solidFill>
                  <a:srgbClr val="000000"/>
                </a:solidFill>
                <a:latin typeface="Cambria"/>
              </a:rPr>
              <a:t>à</a:t>
            </a:r>
            <a:r>
              <a:rPr lang="fr-FR" sz="2550" b="0" strike="noStrike" spc="-131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00">
                <a:solidFill>
                  <a:srgbClr val="000000"/>
                </a:solidFill>
                <a:latin typeface="Cambria"/>
              </a:rPr>
              <a:t>chaque</a:t>
            </a:r>
            <a:r>
              <a:rPr lang="fr-FR" sz="2550" b="0" strike="noStrike" spc="52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50" b="0" strike="noStrike" spc="-12">
                <a:solidFill>
                  <a:srgbClr val="000000"/>
                </a:solidFill>
                <a:latin typeface="Cambria"/>
              </a:rPr>
              <a:t>arrêt.</a:t>
            </a:r>
            <a:endParaRPr lang="fr-FR" sz="2550" b="0" strike="noStrike" spc="-1">
              <a:latin typeface="Calibri"/>
            </a:endParaRPr>
          </a:p>
          <a:p>
            <a:pPr marL="25920" indent="0">
              <a:lnSpc>
                <a:spcPts val="3036"/>
              </a:lnSpc>
              <a:spcBef>
                <a:spcPts val="2341"/>
              </a:spcBef>
              <a:buNone/>
              <a:tabLst>
                <a:tab pos="466200" algn="l"/>
              </a:tabLst>
            </a:pPr>
            <a:r>
              <a:rPr lang="fr-FR" sz="2600" b="0" strike="noStrike" spc="-12">
                <a:solidFill>
                  <a:srgbClr val="000000"/>
                </a:solidFill>
                <a:latin typeface="Times New Roman"/>
              </a:rPr>
              <a:t>Modélisation</a:t>
            </a:r>
            <a:endParaRPr lang="fr-FR" sz="2600" b="0" strike="noStrike" spc="-1">
              <a:latin typeface="Calibri"/>
            </a:endParaRPr>
          </a:p>
          <a:p>
            <a:pPr marL="25920" indent="0">
              <a:lnSpc>
                <a:spcPts val="2900"/>
              </a:lnSpc>
              <a:spcBef>
                <a:spcPts val="96"/>
              </a:spcBef>
              <a:buNone/>
              <a:tabLst>
                <a:tab pos="0" algn="l"/>
              </a:tabLst>
            </a:pPr>
            <a:r>
              <a:rPr lang="fr-FR" sz="2500" b="0" strike="noStrike" spc="-75">
                <a:solidFill>
                  <a:srgbClr val="000000"/>
                </a:solidFill>
                <a:latin typeface="Cambria"/>
              </a:rPr>
              <a:t>Utilise</a:t>
            </a:r>
            <a:r>
              <a:rPr lang="fr-FR" sz="2500" b="0" strike="noStrike" spc="24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97">
                <a:solidFill>
                  <a:srgbClr val="000000"/>
                </a:solidFill>
                <a:latin typeface="Cambria"/>
              </a:rPr>
              <a:t>les</a:t>
            </a:r>
            <a:r>
              <a:rPr lang="fr-FR" sz="2500" b="0" strike="noStrike" spc="-41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11">
                <a:solidFill>
                  <a:srgbClr val="000000"/>
                </a:solidFill>
                <a:latin typeface="Cambria"/>
              </a:rPr>
              <a:t>variables</a:t>
            </a:r>
            <a:r>
              <a:rPr lang="fr-FR" sz="2500" b="0" strike="noStrike" spc="29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92">
                <a:solidFill>
                  <a:srgbClr val="000000"/>
                </a:solidFill>
                <a:latin typeface="Cambria"/>
              </a:rPr>
              <a:t>de</a:t>
            </a:r>
            <a:r>
              <a:rPr lang="fr-FR" sz="2500" b="0" strike="noStrike" spc="-126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00">
                <a:solidFill>
                  <a:srgbClr val="000000"/>
                </a:solidFill>
                <a:latin typeface="Cambria"/>
              </a:rPr>
              <a:t>charge</a:t>
            </a:r>
            <a:r>
              <a:rPr lang="fr-FR" sz="2500" b="0" strike="noStrike" spc="-35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21">
                <a:solidFill>
                  <a:srgbClr val="000000"/>
                </a:solidFill>
                <a:latin typeface="Cambria"/>
              </a:rPr>
              <a:t>(charge(</a:t>
            </a:r>
            <a:r>
              <a:rPr lang="fr-FR" sz="2500" b="0" strike="noStrike" spc="-55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26">
                <a:solidFill>
                  <a:srgbClr val="000000"/>
                </a:solidFill>
                <a:latin typeface="Cambria"/>
              </a:rPr>
              <a:t>i,</a:t>
            </a:r>
            <a:r>
              <a:rPr lang="fr-FR" sz="2500" b="0" strike="noStrike" spc="-1">
                <a:solidFill>
                  <a:srgbClr val="000000"/>
                </a:solidFill>
                <a:latin typeface="Cambria"/>
              </a:rPr>
              <a:t>	</a:t>
            </a:r>
            <a:r>
              <a:rPr lang="fr-FR" sz="2500" b="0" strike="noStrike" spc="-12">
                <a:solidFill>
                  <a:srgbClr val="000000"/>
                </a:solidFill>
                <a:latin typeface="Cambria"/>
              </a:rPr>
              <a:t>k))</a:t>
            </a:r>
            <a:r>
              <a:rPr lang="fr-FR" sz="2500" b="0" strike="noStrike" spc="-106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77">
                <a:solidFill>
                  <a:srgbClr val="000000"/>
                </a:solidFill>
                <a:latin typeface="Cambria"/>
              </a:rPr>
              <a:t>et</a:t>
            </a:r>
            <a:r>
              <a:rPr lang="fr-FR" sz="2500" b="0" strike="noStrike" spc="-12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66">
                <a:solidFill>
                  <a:srgbClr val="000000"/>
                </a:solidFill>
                <a:latin typeface="Cambria"/>
              </a:rPr>
              <a:t>de </a:t>
            </a:r>
            <a:r>
              <a:rPr lang="fr-FR" sz="2500" b="0" strike="noStrike" spc="-145">
                <a:solidFill>
                  <a:srgbClr val="000000"/>
                </a:solidFill>
                <a:latin typeface="Cambria"/>
              </a:rPr>
              <a:t>temps</a:t>
            </a:r>
            <a:r>
              <a:rPr lang="fr-FR" sz="2500" b="0" strike="noStrike" spc="83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">
                <a:solidFill>
                  <a:srgbClr val="000000"/>
                </a:solidFill>
                <a:latin typeface="Cambria"/>
              </a:rPr>
              <a:t>(teops_arr</a:t>
            </a:r>
            <a:r>
              <a:rPr lang="fr-FR" sz="2500" b="0" strike="noStrike" spc="4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69">
                <a:solidFill>
                  <a:srgbClr val="000000"/>
                </a:solidFill>
                <a:latin typeface="Cambria"/>
              </a:rPr>
              <a:t>ivee[</a:t>
            </a:r>
            <a:r>
              <a:rPr lang="fr-FR" sz="2500" b="0" strike="noStrike" spc="-41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1">
                <a:solidFill>
                  <a:srgbClr val="000000"/>
                </a:solidFill>
                <a:latin typeface="Cambria"/>
              </a:rPr>
              <a:t>i</a:t>
            </a:r>
            <a:r>
              <a:rPr lang="fr-FR" sz="2500" b="0" strike="noStrike" spc="338">
                <a:solidFill>
                  <a:srgbClr val="000000"/>
                </a:solidFill>
                <a:latin typeface="Cambria"/>
              </a:rPr>
              <a:t> </a:t>
            </a:r>
            <a:r>
              <a:rPr lang="fr-FR" sz="2500" b="0" strike="noStrike" spc="-52">
                <a:solidFill>
                  <a:srgbClr val="000000"/>
                </a:solidFill>
                <a:latin typeface="Cambria"/>
              </a:rPr>
              <a:t>,</a:t>
            </a:r>
            <a:r>
              <a:rPr lang="fr-FR" sz="2500" b="0" strike="noStrike" spc="-1">
                <a:solidFill>
                  <a:srgbClr val="000000"/>
                </a:solidFill>
                <a:latin typeface="Cambria"/>
              </a:rPr>
              <a:t>	</a:t>
            </a:r>
            <a:r>
              <a:rPr lang="fr-FR" sz="2500" b="0" strike="noStrike" spc="-21">
                <a:solidFill>
                  <a:srgbClr val="000000"/>
                </a:solidFill>
                <a:latin typeface="Cambria"/>
              </a:rPr>
              <a:t>k]).</a:t>
            </a:r>
            <a:endParaRPr lang="fr-FR" sz="2500" b="0" strike="noStrike" spc="-1">
              <a:latin typeface="Calibri"/>
            </a:endParaRPr>
          </a:p>
        </p:txBody>
      </p:sp>
      <p:sp>
        <p:nvSpPr>
          <p:cNvPr id="300" name="object 5"/>
          <p:cNvSpPr/>
          <p:nvPr/>
        </p:nvSpPr>
        <p:spPr>
          <a:xfrm>
            <a:off x="9512640" y="3218760"/>
            <a:ext cx="7061400" cy="190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21600">
              <a:lnSpc>
                <a:spcPct val="100000"/>
              </a:lnSpc>
              <a:spcBef>
                <a:spcPts val="105"/>
              </a:spcBef>
            </a:pPr>
            <a:r>
              <a:rPr lang="fr-FR" sz="3050" b="0" strike="noStrike" spc="-1">
                <a:latin typeface="Times New Roman"/>
              </a:rPr>
              <a:t>VRP</a:t>
            </a:r>
            <a:r>
              <a:rPr lang="fr-FR" sz="3050" b="0" strike="noStrike" spc="12">
                <a:latin typeface="Times New Roman"/>
              </a:rPr>
              <a:t> </a:t>
            </a:r>
            <a:r>
              <a:rPr lang="fr-FR" sz="3050" b="0" strike="noStrike" spc="89">
                <a:latin typeface="Times New Roman"/>
              </a:rPr>
              <a:t>Vert</a:t>
            </a:r>
            <a:r>
              <a:rPr lang="fr-FR" sz="3050" b="0" strike="noStrike" spc="123">
                <a:latin typeface="Times New Roman"/>
              </a:rPr>
              <a:t> </a:t>
            </a:r>
            <a:r>
              <a:rPr lang="fr-FR" sz="3050" b="0" strike="noStrike" spc="-26">
                <a:latin typeface="Times New Roman"/>
              </a:rPr>
              <a:t>(E-</a:t>
            </a:r>
            <a:r>
              <a:rPr lang="fr-FR" sz="3050" b="0" strike="noStrike" spc="-12">
                <a:latin typeface="Times New Roman"/>
              </a:rPr>
              <a:t>VRPTW)</a:t>
            </a:r>
            <a:endParaRPr lang="fr-FR" sz="3050" b="0" strike="noStrike" spc="-1">
              <a:latin typeface="Arial"/>
            </a:endParaRPr>
          </a:p>
          <a:p>
            <a:pPr marL="12600">
              <a:lnSpc>
                <a:spcPts val="3149"/>
              </a:lnSpc>
              <a:spcBef>
                <a:spcPts val="2191"/>
              </a:spcBef>
            </a:pPr>
            <a:r>
              <a:rPr lang="fr-FR" sz="2750" b="0" strike="noStrike" spc="-12">
                <a:latin typeface="Times New Roman"/>
              </a:rPr>
              <a:t>Objectif</a:t>
            </a:r>
            <a:endParaRPr lang="fr-FR" sz="2750" b="0" strike="noStrike" spc="-1">
              <a:latin typeface="Arial"/>
            </a:endParaRPr>
          </a:p>
          <a:p>
            <a:pPr marL="14760" indent="1440">
              <a:lnSpc>
                <a:spcPts val="2849"/>
              </a:lnSpc>
              <a:spcBef>
                <a:spcPts val="170"/>
              </a:spcBef>
              <a:tabLst>
                <a:tab pos="0" algn="l"/>
              </a:tabLst>
            </a:pPr>
            <a:r>
              <a:rPr lang="fr-FR" sz="2600" b="0" strike="noStrike" spc="-32">
                <a:latin typeface="Times New Roman"/>
              </a:rPr>
              <a:t>Intégrer</a:t>
            </a:r>
            <a:r>
              <a:rPr lang="fr-FR" sz="2600" b="0" strike="noStrike" spc="-137">
                <a:latin typeface="Times New Roman"/>
              </a:rPr>
              <a:t> </a:t>
            </a:r>
            <a:r>
              <a:rPr lang="fr-FR" sz="2600" b="0" strike="noStrike" spc="-86">
                <a:latin typeface="Times New Roman"/>
              </a:rPr>
              <a:t>la </a:t>
            </a:r>
            <a:r>
              <a:rPr lang="fr-FR" sz="2600" b="0" strike="noStrike" spc="-66">
                <a:latin typeface="Times New Roman"/>
              </a:rPr>
              <a:t>gestion</a:t>
            </a:r>
            <a:r>
              <a:rPr lang="fr-FR" sz="2600" b="0" strike="noStrike" spc="-97">
                <a:latin typeface="Times New Roman"/>
              </a:rPr>
              <a:t> </a:t>
            </a:r>
            <a:r>
              <a:rPr lang="fr-FR" sz="2600" b="0" strike="noStrike" spc="-32">
                <a:latin typeface="Times New Roman"/>
              </a:rPr>
              <a:t>de</a:t>
            </a:r>
            <a:r>
              <a:rPr lang="fr-FR" sz="2600" b="0" strike="noStrike" spc="-157">
                <a:latin typeface="Times New Roman"/>
              </a:rPr>
              <a:t> </a:t>
            </a:r>
            <a:r>
              <a:rPr lang="fr-FR" sz="2600" b="0" strike="noStrike" spc="-52">
                <a:latin typeface="Times New Roman"/>
              </a:rPr>
              <a:t>l'autonomie</a:t>
            </a:r>
            <a:r>
              <a:rPr lang="fr-FR" sz="2600" b="0" strike="noStrike" spc="-86">
                <a:latin typeface="Times New Roman"/>
              </a:rPr>
              <a:t> </a:t>
            </a:r>
            <a:r>
              <a:rPr lang="fr-FR" sz="2600" b="0" strike="noStrike" spc="-1">
                <a:latin typeface="Times New Roman"/>
              </a:rPr>
              <a:t>et</a:t>
            </a:r>
            <a:r>
              <a:rPr lang="fr-FR" sz="2600" b="0" strike="noStrike" spc="-157">
                <a:latin typeface="Times New Roman"/>
              </a:rPr>
              <a:t> </a:t>
            </a:r>
            <a:r>
              <a:rPr lang="fr-FR" sz="2600" b="0" strike="noStrike" spc="-52">
                <a:latin typeface="Times New Roman"/>
              </a:rPr>
              <a:t>de</a:t>
            </a:r>
            <a:r>
              <a:rPr lang="fr-FR" sz="2600" b="0" strike="noStrike" spc="-97">
                <a:latin typeface="Times New Roman"/>
              </a:rPr>
              <a:t> </a:t>
            </a:r>
            <a:r>
              <a:rPr lang="fr-FR" sz="2600" b="0" strike="noStrike" spc="-21">
                <a:latin typeface="Times New Roman"/>
              </a:rPr>
              <a:t>la</a:t>
            </a:r>
            <a:r>
              <a:rPr lang="fr-FR" sz="2600" b="0" strike="noStrike" spc="-86">
                <a:latin typeface="Times New Roman"/>
              </a:rPr>
              <a:t> </a:t>
            </a:r>
            <a:r>
              <a:rPr lang="fr-FR" sz="2600" b="0" strike="noStrike" spc="-41">
                <a:latin typeface="Times New Roman"/>
              </a:rPr>
              <a:t>recharge</a:t>
            </a:r>
            <a:r>
              <a:rPr lang="fr-FR" sz="2600" b="0" strike="noStrike" spc="-15">
                <a:latin typeface="Times New Roman"/>
              </a:rPr>
              <a:t> </a:t>
            </a:r>
            <a:r>
              <a:rPr lang="fr-FR" sz="2600" b="0" strike="noStrike" spc="-21">
                <a:latin typeface="Times New Roman"/>
              </a:rPr>
              <a:t>dans </a:t>
            </a:r>
            <a:r>
              <a:rPr lang="fr-FR" sz="2600" b="0" strike="noStrike" spc="-12">
                <a:latin typeface="Times New Roman"/>
              </a:rPr>
              <a:t>l'optimisation.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301" name="object 6"/>
          <p:cNvSpPr/>
          <p:nvPr/>
        </p:nvSpPr>
        <p:spPr>
          <a:xfrm>
            <a:off x="9511200" y="7553880"/>
            <a:ext cx="7151040" cy="151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20160">
              <a:lnSpc>
                <a:spcPts val="2979"/>
              </a:lnSpc>
              <a:spcBef>
                <a:spcPts val="119"/>
              </a:spcBef>
            </a:pPr>
            <a:r>
              <a:rPr lang="fr-FR" sz="2550" b="0" strike="noStrike" spc="-12">
                <a:latin typeface="Times New Roman"/>
              </a:rPr>
              <a:t>Modélisation</a:t>
            </a:r>
            <a:endParaRPr lang="fr-FR" sz="2550" b="0" strike="noStrike" spc="-1">
              <a:latin typeface="Arial"/>
            </a:endParaRPr>
          </a:p>
          <a:p>
            <a:pPr marL="12600" indent="-720">
              <a:lnSpc>
                <a:spcPts val="2900"/>
              </a:lnSpc>
              <a:spcBef>
                <a:spcPts val="150"/>
              </a:spcBef>
              <a:tabLst>
                <a:tab pos="0" algn="l"/>
              </a:tabLst>
            </a:pPr>
            <a:r>
              <a:rPr lang="fr-FR" sz="2550" b="0" strike="noStrike" spc="-145">
                <a:latin typeface="Cambria"/>
              </a:rPr>
              <a:t>Ajoute</a:t>
            </a:r>
            <a:r>
              <a:rPr lang="fr-FR" sz="2550" b="0" strike="noStrike" spc="58">
                <a:latin typeface="Cambria"/>
              </a:rPr>
              <a:t> </a:t>
            </a:r>
            <a:r>
              <a:rPr lang="fr-FR" sz="2550" b="0" strike="noStrike" spc="-66">
                <a:latin typeface="Cambria"/>
              </a:rPr>
              <a:t>les</a:t>
            </a:r>
            <a:r>
              <a:rPr lang="fr-FR" sz="2550" b="0" strike="noStrike" spc="-35">
                <a:latin typeface="Cambria"/>
              </a:rPr>
              <a:t> </a:t>
            </a:r>
            <a:r>
              <a:rPr lang="fr-FR" sz="2550" b="0" strike="noStrike" spc="-140">
                <a:latin typeface="Cambria"/>
              </a:rPr>
              <a:t>variables</a:t>
            </a:r>
            <a:r>
              <a:rPr lang="fr-FR" sz="2550" b="0" strike="noStrike" spc="18">
                <a:latin typeface="Cambria"/>
              </a:rPr>
              <a:t> </a:t>
            </a:r>
            <a:r>
              <a:rPr lang="fr-FR" sz="2550" b="0" strike="noStrike" spc="-114">
                <a:latin typeface="Cambria"/>
              </a:rPr>
              <a:t>de</a:t>
            </a:r>
            <a:r>
              <a:rPr lang="fr-FR" sz="2550" b="0" strike="noStrike" spc="-46">
                <a:latin typeface="Cambria"/>
              </a:rPr>
              <a:t> </a:t>
            </a:r>
            <a:r>
              <a:rPr lang="fr-FR" sz="2550" b="0" strike="noStrike" spc="-131">
                <a:latin typeface="Cambria"/>
              </a:rPr>
              <a:t>batterie</a:t>
            </a:r>
            <a:r>
              <a:rPr lang="fr-FR" sz="2550" b="0" strike="noStrike" spc="143">
                <a:latin typeface="Cambria"/>
              </a:rPr>
              <a:t> </a:t>
            </a:r>
            <a:r>
              <a:rPr lang="fr-FR" sz="2550" b="0" strike="noStrike" spc="-1">
                <a:latin typeface="Cambria"/>
              </a:rPr>
              <a:t>(batter</a:t>
            </a:r>
            <a:r>
              <a:rPr lang="fr-FR" sz="2550" b="0" strike="noStrike" spc="-151">
                <a:latin typeface="Cambria"/>
              </a:rPr>
              <a:t> </a:t>
            </a:r>
            <a:r>
              <a:rPr lang="fr-FR" sz="2550" b="0" strike="noStrike" spc="284">
                <a:latin typeface="Cambria"/>
              </a:rPr>
              <a:t>ie[i,</a:t>
            </a:r>
            <a:r>
              <a:rPr lang="fr-FR" sz="2550" b="0" strike="noStrike" spc="-1">
                <a:latin typeface="Cambria"/>
              </a:rPr>
              <a:t>	</a:t>
            </a:r>
            <a:r>
              <a:rPr lang="fr-FR" sz="2550" b="0" strike="noStrike" spc="-327">
                <a:latin typeface="Cambria"/>
              </a:rPr>
              <a:t>k</a:t>
            </a:r>
            <a:r>
              <a:rPr lang="fr-FR" sz="2550" b="0" strike="noStrike" spc="-202">
                <a:latin typeface="Cambria"/>
              </a:rPr>
              <a:t> </a:t>
            </a:r>
            <a:r>
              <a:rPr lang="fr-FR" sz="2550" b="0" strike="noStrike" spc="52">
                <a:latin typeface="Cambria"/>
              </a:rPr>
              <a:t>l)</a:t>
            </a:r>
            <a:r>
              <a:rPr lang="fr-FR" sz="2550" b="0" strike="noStrike" spc="-211">
                <a:latin typeface="Cambria"/>
              </a:rPr>
              <a:t> </a:t>
            </a:r>
            <a:r>
              <a:rPr lang="fr-FR" sz="2550" b="0" strike="noStrike" spc="-111">
                <a:latin typeface="Cambria"/>
              </a:rPr>
              <a:t>et</a:t>
            </a:r>
            <a:r>
              <a:rPr lang="fr-FR" sz="2550" b="0" strike="noStrike" spc="-15">
                <a:latin typeface="Cambria"/>
              </a:rPr>
              <a:t> </a:t>
            </a:r>
            <a:r>
              <a:rPr lang="fr-FR" sz="2550" b="0" strike="noStrike" spc="-140">
                <a:latin typeface="Cambria"/>
              </a:rPr>
              <a:t>une </a:t>
            </a:r>
            <a:r>
              <a:rPr lang="fr-FR" sz="2550" b="0" strike="noStrike" spc="-126">
                <a:latin typeface="Cambria"/>
              </a:rPr>
              <a:t>indexation</a:t>
            </a:r>
            <a:r>
              <a:rPr lang="fr-FR" sz="2550" b="0" strike="noStrike" spc="-15">
                <a:latin typeface="Cambria"/>
              </a:rPr>
              <a:t> </a:t>
            </a:r>
            <a:r>
              <a:rPr lang="fr-FR" sz="2550" b="0" strike="noStrike" spc="-100">
                <a:latin typeface="Cambria"/>
              </a:rPr>
              <a:t>spéciale</a:t>
            </a:r>
            <a:r>
              <a:rPr lang="fr-FR" sz="2550" b="0" strike="noStrike" spc="38">
                <a:latin typeface="Cambria"/>
              </a:rPr>
              <a:t> </a:t>
            </a:r>
            <a:r>
              <a:rPr lang="fr-FR" sz="2550" b="0" strike="noStrike" spc="-157">
                <a:latin typeface="Cambria"/>
              </a:rPr>
              <a:t>pour</a:t>
            </a:r>
            <a:r>
              <a:rPr lang="fr-FR" sz="2550" b="0" strike="noStrike" spc="4">
                <a:latin typeface="Cambria"/>
              </a:rPr>
              <a:t> </a:t>
            </a:r>
            <a:r>
              <a:rPr lang="fr-FR" sz="2550" b="0" strike="noStrike" spc="-131">
                <a:latin typeface="Cambria"/>
              </a:rPr>
              <a:t>distinguer</a:t>
            </a:r>
            <a:r>
              <a:rPr lang="fr-FR" sz="2550" b="0" strike="noStrike" spc="72">
                <a:latin typeface="Cambria"/>
              </a:rPr>
              <a:t> </a:t>
            </a:r>
            <a:r>
              <a:rPr lang="fr-FR" sz="2550" b="0" strike="noStrike" spc="-97">
                <a:latin typeface="Cambria"/>
              </a:rPr>
              <a:t>clients</a:t>
            </a:r>
            <a:r>
              <a:rPr lang="fr-FR" sz="2550" b="0" strike="noStrike" spc="9">
                <a:latin typeface="Cambria"/>
              </a:rPr>
              <a:t> </a:t>
            </a:r>
            <a:r>
              <a:rPr lang="fr-FR" sz="2550" b="0" strike="noStrike" spc="-137">
                <a:latin typeface="Cambria"/>
              </a:rPr>
              <a:t>et</a:t>
            </a:r>
            <a:r>
              <a:rPr lang="fr-FR" sz="2550" b="0" strike="noStrike" spc="-26">
                <a:latin typeface="Cambria"/>
              </a:rPr>
              <a:t> </a:t>
            </a:r>
            <a:r>
              <a:rPr lang="fr-FR" sz="2550" b="0" strike="noStrike" spc="-12">
                <a:latin typeface="Cambria"/>
              </a:rPr>
              <a:t>stations.</a:t>
            </a:r>
            <a:endParaRPr lang="fr-FR" sz="2550" b="0" strike="noStrike" spc="-1">
              <a:latin typeface="Arial"/>
            </a:endParaRPr>
          </a:p>
        </p:txBody>
      </p:sp>
      <p:sp>
        <p:nvSpPr>
          <p:cNvPr id="302" name="object 7"/>
          <p:cNvSpPr/>
          <p:nvPr/>
        </p:nvSpPr>
        <p:spPr>
          <a:xfrm>
            <a:off x="16110360" y="9439920"/>
            <a:ext cx="12232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tabLst>
                <a:tab pos="261720" algn="l"/>
              </a:tabLst>
            </a:pPr>
            <a:r>
              <a:rPr lang="fr-FR" sz="1300" b="0" strike="noStrike" spc="-52">
                <a:latin typeface="Times New Roman"/>
              </a:rPr>
              <a:t>G</a:t>
            </a:r>
            <a:r>
              <a:rPr lang="fr-FR" sz="1300" b="0" strike="noStrike" spc="-1">
                <a:latin typeface="Times New Roman"/>
              </a:rPr>
              <a:t>	</a:t>
            </a:r>
            <a:r>
              <a:rPr lang="fr-FR" sz="1300" b="0" strike="noStrike" spc="-12">
                <a:latin typeface="Times New Roman"/>
              </a:rPr>
              <a:t>NotebookLM</a:t>
            </a:r>
            <a:endParaRPr lang="fr-FR" sz="1300" b="0" strike="noStrike" spc="-1">
              <a:latin typeface="Arial"/>
            </a:endParaRPr>
          </a:p>
        </p:txBody>
      </p:sp>
      <p:pic>
        <p:nvPicPr>
          <p:cNvPr id="303" name="Picture 302"/>
          <p:cNvPicPr/>
          <p:nvPr/>
        </p:nvPicPr>
        <p:blipFill>
          <a:blip r:embed="rId2"/>
          <a:stretch/>
        </p:blipFill>
        <p:spPr>
          <a:xfrm>
            <a:off x="0" y="12960"/>
            <a:ext cx="17515440" cy="974052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303"/>
          <p:cNvPicPr/>
          <p:nvPr/>
        </p:nvPicPr>
        <p:blipFill>
          <a:blip r:embed="rId3"/>
          <a:stretch/>
        </p:blipFill>
        <p:spPr>
          <a:xfrm>
            <a:off x="15660000" y="9540000"/>
            <a:ext cx="1780920" cy="18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object 2"/>
          <p:cNvGrpSpPr/>
          <p:nvPr/>
        </p:nvGrpSpPr>
        <p:grpSpPr>
          <a:xfrm>
            <a:off x="8928000" y="1650960"/>
            <a:ext cx="7302240" cy="6806880"/>
            <a:chOff x="8928000" y="1650960"/>
            <a:chExt cx="7302240" cy="6806880"/>
          </a:xfrm>
        </p:grpSpPr>
        <p:pic>
          <p:nvPicPr>
            <p:cNvPr id="306" name="object 3"/>
            <p:cNvPicPr/>
            <p:nvPr/>
          </p:nvPicPr>
          <p:blipFill>
            <a:blip r:embed="rId2"/>
            <a:stretch/>
          </p:blipFill>
          <p:spPr>
            <a:xfrm>
              <a:off x="8928000" y="1650960"/>
              <a:ext cx="7302240" cy="680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object 4"/>
            <p:cNvPicPr/>
            <p:nvPr/>
          </p:nvPicPr>
          <p:blipFill>
            <a:blip r:embed="rId3"/>
            <a:stretch/>
          </p:blipFill>
          <p:spPr>
            <a:xfrm>
              <a:off x="10198080" y="6540480"/>
              <a:ext cx="240840" cy="164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969120" y="780480"/>
            <a:ext cx="7781400" cy="1720800"/>
          </a:xfrm>
          <a:prstGeom prst="rect">
            <a:avLst/>
          </a:prstGeom>
          <a:noFill/>
          <a:ln w="0">
            <a:noFill/>
          </a:ln>
        </p:spPr>
        <p:txBody>
          <a:bodyPr lIns="0" tIns="92160" rIns="0" bIns="0" anchor="t">
            <a:noAutofit/>
          </a:bodyPr>
          <a:lstStyle/>
          <a:p>
            <a:pPr marL="12600" indent="0">
              <a:lnSpc>
                <a:spcPts val="4601"/>
              </a:lnSpc>
              <a:spcBef>
                <a:spcPts val="726"/>
              </a:spcBef>
              <a:buNone/>
              <a:tabLst>
                <a:tab pos="0" algn="l"/>
              </a:tabLst>
            </a:pPr>
            <a:r>
              <a:rPr lang="fr-FR" sz="4300" b="0" strike="noStrike" spc="77">
                <a:solidFill>
                  <a:srgbClr val="000000"/>
                </a:solidFill>
                <a:latin typeface="Arial MT"/>
              </a:rPr>
              <a:t>Au-</a:t>
            </a:r>
            <a:r>
              <a:rPr lang="fr-FR" sz="4300" b="0" strike="noStrike" spc="72">
                <a:solidFill>
                  <a:srgbClr val="000000"/>
                </a:solidFill>
                <a:latin typeface="Arial MT"/>
              </a:rPr>
              <a:t>delà</a:t>
            </a:r>
            <a:r>
              <a:rPr lang="fr-FR" sz="43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137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4300" b="0" strike="noStrike" spc="-26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89">
                <a:solidFill>
                  <a:srgbClr val="000000"/>
                </a:solidFill>
                <a:latin typeface="Arial MT"/>
              </a:rPr>
              <a:t>tracé</a:t>
            </a:r>
            <a:r>
              <a:rPr lang="fr-FR" sz="4300" b="0" strike="noStrike" spc="-22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-1">
                <a:solidFill>
                  <a:srgbClr val="000000"/>
                </a:solidFill>
                <a:latin typeface="Arial MT"/>
              </a:rPr>
              <a:t>:</a:t>
            </a:r>
            <a:r>
              <a:rPr lang="fr-FR" sz="4300" b="0" strike="noStrike" spc="-6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-1">
                <a:solidFill>
                  <a:srgbClr val="000000"/>
                </a:solidFill>
                <a:latin typeface="Arial MT"/>
              </a:rPr>
              <a:t>des</a:t>
            </a:r>
            <a:r>
              <a:rPr lang="fr-FR" sz="4300" b="0" strike="noStrike" spc="-17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77">
                <a:solidFill>
                  <a:srgbClr val="000000"/>
                </a:solidFill>
                <a:latin typeface="Arial MT"/>
              </a:rPr>
              <a:t>résultats </a:t>
            </a:r>
            <a:r>
              <a:rPr lang="fr-FR" sz="4300" b="0" strike="noStrike" spc="97">
                <a:solidFill>
                  <a:srgbClr val="000000"/>
                </a:solidFill>
                <a:latin typeface="Arial MT"/>
              </a:rPr>
              <a:t>clairs</a:t>
            </a:r>
            <a:r>
              <a:rPr lang="fr-FR" sz="4300" b="0" strike="noStrike" spc="-13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117">
                <a:solidFill>
                  <a:srgbClr val="000000"/>
                </a:solidFill>
                <a:latin typeface="Arial MT"/>
              </a:rPr>
              <a:t>et</a:t>
            </a:r>
            <a:r>
              <a:rPr lang="fr-FR" sz="4300" b="0" strike="noStrike" spc="-13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4300" b="0" strike="noStrike" spc="52">
                <a:solidFill>
                  <a:srgbClr val="000000"/>
                </a:solidFill>
                <a:latin typeface="Arial MT"/>
              </a:rPr>
              <a:t>exploitables.</a:t>
            </a:r>
            <a:endParaRPr lang="fr-FR" sz="4300" b="0" strike="noStrike" spc="-1">
              <a:latin typeface="Calibri"/>
            </a:endParaRPr>
          </a:p>
        </p:txBody>
      </p:sp>
      <p:sp>
        <p:nvSpPr>
          <p:cNvPr id="309" name="object 6"/>
          <p:cNvSpPr/>
          <p:nvPr/>
        </p:nvSpPr>
        <p:spPr>
          <a:xfrm>
            <a:off x="966240" y="2156400"/>
            <a:ext cx="6149520" cy="14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240" rIns="0" bIns="0" anchor="t">
            <a:spAutoFit/>
          </a:bodyPr>
          <a:lstStyle/>
          <a:p>
            <a:pPr marL="12600" indent="5040">
              <a:lnSpc>
                <a:spcPct val="89000"/>
              </a:lnSpc>
              <a:spcBef>
                <a:spcPts val="451"/>
              </a:spcBef>
              <a:tabLst>
                <a:tab pos="0" algn="l"/>
              </a:tabLst>
            </a:pPr>
            <a:r>
              <a:rPr lang="fr-FR" sz="2550" b="0" strike="noStrike" spc="-205">
                <a:latin typeface="Times New Roman"/>
              </a:rPr>
              <a:t>La</a:t>
            </a:r>
            <a:r>
              <a:rPr lang="fr-FR" sz="2550" b="0" strike="noStrike" spc="-126">
                <a:latin typeface="Times New Roman"/>
              </a:rPr>
              <a:t> </a:t>
            </a:r>
            <a:r>
              <a:rPr lang="fr-FR" sz="2550" b="0" strike="noStrike" spc="-66">
                <a:latin typeface="Times New Roman"/>
              </a:rPr>
              <a:t>solution</a:t>
            </a:r>
            <a:r>
              <a:rPr lang="fr-FR" sz="2550" b="0" strike="noStrike" spc="-97">
                <a:latin typeface="Times New Roman"/>
              </a:rPr>
              <a:t> n'est</a:t>
            </a:r>
            <a:r>
              <a:rPr lang="fr-FR" sz="2550" b="0" strike="noStrike" spc="-66">
                <a:latin typeface="Times New Roman"/>
              </a:rPr>
              <a:t> </a:t>
            </a:r>
            <a:r>
              <a:rPr lang="fr-FR" sz="2550" b="0" strike="noStrike" spc="-80">
                <a:latin typeface="Times New Roman"/>
              </a:rPr>
              <a:t>pas</a:t>
            </a:r>
            <a:r>
              <a:rPr lang="fr-FR" sz="2550" b="0" strike="noStrike" spc="-197">
                <a:latin typeface="Times New Roman"/>
              </a:rPr>
              <a:t> </a:t>
            </a:r>
            <a:r>
              <a:rPr lang="fr-FR" sz="2550" b="0" strike="noStrike" spc="-60">
                <a:latin typeface="Times New Roman"/>
              </a:rPr>
              <a:t>seulement</a:t>
            </a:r>
            <a:r>
              <a:rPr lang="fr-FR" sz="2550" b="0" strike="noStrike" spc="49">
                <a:latin typeface="Times New Roman"/>
              </a:rPr>
              <a:t> </a:t>
            </a:r>
            <a:r>
              <a:rPr lang="fr-FR" sz="2550" b="0" strike="noStrike" spc="-100">
                <a:latin typeface="Times New Roman"/>
              </a:rPr>
              <a:t>visuelle.</a:t>
            </a:r>
            <a:r>
              <a:rPr lang="fr-FR" sz="2550" b="0" strike="noStrike" spc="-35">
                <a:latin typeface="Times New Roman"/>
              </a:rPr>
              <a:t> </a:t>
            </a:r>
            <a:r>
              <a:rPr lang="fr-FR" sz="2550" b="0" strike="noStrike" spc="-97">
                <a:latin typeface="Times New Roman"/>
              </a:rPr>
              <a:t>L'interface </a:t>
            </a:r>
            <a:r>
              <a:rPr lang="fr-FR" sz="2400" b="0" strike="noStrike" spc="-1">
                <a:latin typeface="Times New Roman"/>
              </a:rPr>
              <a:t>présente</a:t>
            </a:r>
            <a:r>
              <a:rPr lang="fr-FR" sz="2400" b="0" strike="noStrike" spc="117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un</a:t>
            </a:r>
            <a:r>
              <a:rPr lang="fr-FR" sz="2400" b="0" strike="noStrike" spc="-26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résumé</a:t>
            </a:r>
            <a:r>
              <a:rPr lang="fr-FR" sz="2400" b="0" strike="noStrike" spc="-52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détaillé</a:t>
            </a:r>
            <a:r>
              <a:rPr lang="fr-FR" sz="2400" b="0" strike="noStrike" spc="9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et</a:t>
            </a:r>
            <a:r>
              <a:rPr lang="fr-FR" sz="2400" b="0" strike="noStrike" spc="-26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structuré</a:t>
            </a:r>
            <a:r>
              <a:rPr lang="fr-FR" sz="2400" b="0" strike="noStrike" spc="77">
                <a:latin typeface="Times New Roman"/>
              </a:rPr>
              <a:t> </a:t>
            </a:r>
            <a:r>
              <a:rPr lang="fr-FR" sz="2400" b="0" strike="noStrike" spc="-1">
                <a:latin typeface="Times New Roman"/>
              </a:rPr>
              <a:t>pour</a:t>
            </a:r>
            <a:r>
              <a:rPr lang="fr-FR" sz="2400" b="0" strike="noStrike" spc="58">
                <a:latin typeface="Times New Roman"/>
              </a:rPr>
              <a:t> </a:t>
            </a:r>
            <a:r>
              <a:rPr lang="fr-FR" sz="2400" b="0" strike="noStrike" spc="-26">
                <a:latin typeface="Times New Roman"/>
              </a:rPr>
              <a:t>une </a:t>
            </a:r>
            <a:r>
              <a:rPr lang="fr-FR" sz="2550" b="0" strike="noStrike" spc="-92">
                <a:latin typeface="Times New Roman"/>
              </a:rPr>
              <a:t>analyse</a:t>
            </a:r>
            <a:r>
              <a:rPr lang="fr-FR" sz="2550" b="0" strike="noStrike" spc="-72">
                <a:latin typeface="Times New Roman"/>
              </a:rPr>
              <a:t> </a:t>
            </a:r>
            <a:r>
              <a:rPr lang="fr-FR" sz="2550" b="0" strike="noStrike" spc="-97">
                <a:latin typeface="Times New Roman"/>
              </a:rPr>
              <a:t>complète</a:t>
            </a:r>
            <a:r>
              <a:rPr lang="fr-FR" sz="2550" b="0" strike="noStrike" spc="49">
                <a:latin typeface="Times New Roman"/>
              </a:rPr>
              <a:t> </a:t>
            </a:r>
            <a:r>
              <a:rPr lang="fr-FR" sz="2550" b="0" strike="noStrike" spc="-86">
                <a:latin typeface="Times New Roman"/>
              </a:rPr>
              <a:t>des</a:t>
            </a:r>
            <a:r>
              <a:rPr lang="fr-FR" sz="2550" b="0" strike="noStrike" spc="-75">
                <a:latin typeface="Times New Roman"/>
              </a:rPr>
              <a:t> </a:t>
            </a:r>
            <a:r>
              <a:rPr lang="fr-FR" sz="2550" b="0" strike="noStrike" spc="-12">
                <a:latin typeface="Times New Roman"/>
              </a:rPr>
              <a:t>tournées.</a:t>
            </a:r>
            <a:endParaRPr lang="fr-FR" sz="2550" b="0" strike="noStrike" spc="-1">
              <a:latin typeface="Arial"/>
            </a:endParaRPr>
          </a:p>
        </p:txBody>
      </p:sp>
      <p:sp>
        <p:nvSpPr>
          <p:cNvPr id="310" name="object 7"/>
          <p:cNvSpPr/>
          <p:nvPr/>
        </p:nvSpPr>
        <p:spPr>
          <a:xfrm>
            <a:off x="961920" y="3445560"/>
            <a:ext cx="6628320" cy="351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9600" rIns="0" bIns="0" anchor="t">
            <a:spAutoFit/>
          </a:bodyPr>
          <a:lstStyle/>
          <a:p>
            <a:pPr marL="21600">
              <a:lnSpc>
                <a:spcPct val="100000"/>
              </a:lnSpc>
              <a:spcBef>
                <a:spcPts val="1018"/>
              </a:spcBef>
            </a:pPr>
            <a:r>
              <a:rPr lang="fr-FR" sz="2600" b="0" strike="noStrike" spc="-1">
                <a:latin typeface="Cambria"/>
              </a:rPr>
              <a:t>Détail</a:t>
            </a:r>
            <a:r>
              <a:rPr lang="fr-FR" sz="2600" b="0" strike="noStrike" spc="128">
                <a:latin typeface="Cambria"/>
              </a:rPr>
              <a:t> </a:t>
            </a:r>
            <a:r>
              <a:rPr lang="fr-FR" sz="2600" b="0" strike="noStrike" spc="134">
                <a:latin typeface="Cambria"/>
              </a:rPr>
              <a:t>des</a:t>
            </a:r>
            <a:r>
              <a:rPr lang="fr-FR" sz="2600" b="0" strike="noStrike" spc="4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résultats</a:t>
            </a:r>
            <a:r>
              <a:rPr lang="fr-FR" sz="2600" b="0" strike="noStrike" spc="29">
                <a:latin typeface="Cambria"/>
              </a:rPr>
              <a:t> </a:t>
            </a:r>
            <a:r>
              <a:rPr lang="fr-FR" sz="2600" b="0" strike="noStrike" spc="52">
                <a:latin typeface="Cambria"/>
              </a:rPr>
              <a:t>affichés</a:t>
            </a:r>
            <a:endParaRPr lang="fr-FR" sz="2600" b="0" strike="noStrike" spc="-1">
              <a:latin typeface="Arial"/>
            </a:endParaRPr>
          </a:p>
          <a:p>
            <a:pPr marL="12600">
              <a:lnSpc>
                <a:spcPts val="2489"/>
              </a:lnSpc>
              <a:spcBef>
                <a:spcPts val="731"/>
              </a:spcBef>
            </a:pPr>
            <a:r>
              <a:rPr lang="fr-FR" sz="2150" b="0" strike="noStrike" spc="-114">
                <a:latin typeface="Cambria"/>
              </a:rPr>
              <a:t>Résumé</a:t>
            </a:r>
            <a:r>
              <a:rPr lang="fr-FR" sz="2150" b="0" strike="noStrike" spc="9">
                <a:latin typeface="Cambria"/>
              </a:rPr>
              <a:t> </a:t>
            </a:r>
            <a:r>
              <a:rPr lang="fr-FR" sz="2150" b="0" strike="noStrike" spc="-145">
                <a:latin typeface="Cambria"/>
              </a:rPr>
              <a:t>par</a:t>
            </a:r>
            <a:r>
              <a:rPr lang="fr-FR" sz="2150" b="0" strike="noStrike" spc="12">
                <a:latin typeface="Cambria"/>
              </a:rPr>
              <a:t> </a:t>
            </a:r>
            <a:r>
              <a:rPr lang="fr-FR" sz="2150" b="0" strike="noStrike" spc="-12">
                <a:latin typeface="Cambria"/>
              </a:rPr>
              <a:t>livreur:</a:t>
            </a:r>
            <a:endParaRPr lang="fr-FR" sz="2150" b="0" strike="noStrike" spc="-1">
              <a:latin typeface="Arial"/>
            </a:endParaRPr>
          </a:p>
          <a:p>
            <a:pPr marL="406440" indent="-231840">
              <a:lnSpc>
                <a:spcPts val="2316"/>
              </a:lnSpc>
              <a:buClr>
                <a:srgbClr val="000000"/>
              </a:buClr>
              <a:buFont typeface="Symbol" charset="2"/>
              <a:buChar char=""/>
              <a:tabLst>
                <a:tab pos="406440" algn="l"/>
              </a:tabLst>
            </a:pPr>
            <a:r>
              <a:rPr lang="fr-FR" sz="2050" b="0" strike="noStrike" spc="-35">
                <a:latin typeface="Cambria"/>
              </a:rPr>
              <a:t>Couleur</a:t>
            </a:r>
            <a:r>
              <a:rPr lang="fr-FR" sz="2050" b="0" strike="noStrike" spc="-80">
                <a:latin typeface="Cambria"/>
              </a:rPr>
              <a:t> </a:t>
            </a:r>
            <a:r>
              <a:rPr lang="fr-FR" sz="2050" b="0" strike="noStrike" spc="-55">
                <a:latin typeface="Cambria"/>
              </a:rPr>
              <a:t>de</a:t>
            </a:r>
            <a:r>
              <a:rPr lang="fr-FR" sz="2050" b="0" strike="noStrike" spc="-7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la</a:t>
            </a:r>
            <a:r>
              <a:rPr lang="fr-FR" sz="2050" b="0" strike="noStrike" spc="-66">
                <a:latin typeface="Cambria"/>
              </a:rPr>
              <a:t> </a:t>
            </a:r>
            <a:r>
              <a:rPr lang="fr-FR" sz="2050" b="0" strike="noStrike" spc="-80">
                <a:latin typeface="Cambria"/>
              </a:rPr>
              <a:t>tournée</a:t>
            </a:r>
            <a:r>
              <a:rPr lang="fr-FR" sz="2050" b="0" strike="noStrike" spc="-32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(correspondant</a:t>
            </a:r>
            <a:r>
              <a:rPr lang="fr-FR" sz="2050" b="0" strike="noStrike" spc="-12">
                <a:latin typeface="Cambria"/>
              </a:rPr>
              <a:t> </a:t>
            </a:r>
            <a:r>
              <a:rPr lang="fr-FR" sz="2050" b="0" strike="noStrike" spc="-52">
                <a:latin typeface="Cambria"/>
              </a:rPr>
              <a:t>au</a:t>
            </a:r>
            <a:r>
              <a:rPr lang="fr-FR" sz="2050" b="0" strike="noStrike" spc="-60">
                <a:latin typeface="Cambria"/>
              </a:rPr>
              <a:t> </a:t>
            </a:r>
            <a:r>
              <a:rPr lang="fr-FR" sz="2050" b="0" strike="noStrike" spc="-75">
                <a:latin typeface="Cambria"/>
              </a:rPr>
              <a:t>tracé</a:t>
            </a:r>
            <a:r>
              <a:rPr lang="fr-FR" sz="2050" b="0" strike="noStrike" spc="-35">
                <a:latin typeface="Cambria"/>
              </a:rPr>
              <a:t> </a:t>
            </a:r>
            <a:r>
              <a:rPr lang="fr-FR" sz="2050" b="0" strike="noStrike" spc="-52">
                <a:latin typeface="Cambria"/>
              </a:rPr>
              <a:t>sur</a:t>
            </a:r>
            <a:r>
              <a:rPr lang="fr-FR" sz="2050" b="0" strike="noStrike" spc="-55">
                <a:latin typeface="Cambria"/>
              </a:rPr>
              <a:t> </a:t>
            </a:r>
            <a:r>
              <a:rPr lang="fr-FR" sz="2050" b="0" strike="noStrike" spc="-52">
                <a:latin typeface="Cambria"/>
              </a:rPr>
              <a:t>la</a:t>
            </a:r>
            <a:r>
              <a:rPr lang="fr-FR" sz="2050" b="0" strike="noStrike" spc="-86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carte).</a:t>
            </a:r>
            <a:endParaRPr lang="fr-FR" sz="2050" b="0" strike="noStrike" spc="-1">
              <a:latin typeface="Arial"/>
            </a:endParaRPr>
          </a:p>
          <a:p>
            <a:pPr marL="419040" indent="-244440">
              <a:lnSpc>
                <a:spcPts val="2375"/>
              </a:lnSpc>
              <a:buClr>
                <a:srgbClr val="000000"/>
              </a:buClr>
              <a:buFont typeface="Symbol" charset="2"/>
              <a:buChar char=""/>
              <a:tabLst>
                <a:tab pos="419040" algn="l"/>
              </a:tabLst>
            </a:pPr>
            <a:r>
              <a:rPr lang="fr-FR" sz="2050" b="0" strike="noStrike" spc="-55">
                <a:latin typeface="Cambria"/>
              </a:rPr>
              <a:t>Distance</a:t>
            </a:r>
            <a:r>
              <a:rPr lang="fr-FR" sz="2050" b="0" strike="noStrike" spc="-46">
                <a:latin typeface="Cambria"/>
              </a:rPr>
              <a:t> </a:t>
            </a:r>
            <a:r>
              <a:rPr lang="fr-FR" sz="2050" b="0" strike="noStrike" spc="-55">
                <a:latin typeface="Cambria"/>
              </a:rPr>
              <a:t>totale</a:t>
            </a:r>
            <a:r>
              <a:rPr lang="fr-FR" sz="2050" b="0" strike="noStrike" spc="-32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parcourue.</a:t>
            </a:r>
            <a:endParaRPr lang="fr-FR" sz="2050" b="0" strike="noStrike" spc="-1">
              <a:latin typeface="Arial"/>
            </a:endParaRPr>
          </a:p>
          <a:p>
            <a:pPr marL="429840" indent="-252000">
              <a:lnSpc>
                <a:spcPts val="2625"/>
              </a:lnSpc>
              <a:buClr>
                <a:srgbClr val="000000"/>
              </a:buClr>
              <a:buFont typeface="Symbol" charset="2"/>
              <a:buChar char=""/>
              <a:tabLst>
                <a:tab pos="429840" algn="l"/>
              </a:tabLst>
            </a:pPr>
            <a:r>
              <a:rPr lang="fr-FR" sz="2300" b="0" strike="noStrike" spc="-171">
                <a:latin typeface="Times New Roman"/>
              </a:rPr>
              <a:t>Heure</a:t>
            </a:r>
            <a:r>
              <a:rPr lang="fr-FR" sz="2300" b="0" strike="noStrike" spc="18">
                <a:latin typeface="Times New Roman"/>
              </a:rPr>
              <a:t> </a:t>
            </a:r>
            <a:r>
              <a:rPr lang="fr-FR" sz="2300" b="0" strike="noStrike" spc="-111">
                <a:solidFill>
                  <a:srgbClr val="111111"/>
                </a:solidFill>
                <a:latin typeface="Times New Roman"/>
              </a:rPr>
              <a:t>de</a:t>
            </a:r>
            <a:r>
              <a:rPr lang="fr-FR" sz="2300" b="0" strike="noStrike" spc="-165">
                <a:solidFill>
                  <a:srgbClr val="111111"/>
                </a:solidFill>
                <a:latin typeface="Times New Roman"/>
              </a:rPr>
              <a:t> </a:t>
            </a:r>
            <a:r>
              <a:rPr lang="fr-FR" sz="2300" b="0" strike="noStrike" spc="-60">
                <a:latin typeface="Times New Roman"/>
              </a:rPr>
              <a:t>départ</a:t>
            </a:r>
            <a:r>
              <a:rPr lang="fr-FR" sz="2300" b="0" strike="noStrike" spc="24">
                <a:latin typeface="Times New Roman"/>
              </a:rPr>
              <a:t> </a:t>
            </a:r>
            <a:r>
              <a:rPr lang="fr-FR" sz="2300" b="0" strike="noStrike" spc="-211">
                <a:latin typeface="Times New Roman"/>
              </a:rPr>
              <a:t>(0h00)</a:t>
            </a:r>
            <a:r>
              <a:rPr lang="fr-FR" sz="2300" b="0" strike="noStrike" spc="-15">
                <a:latin typeface="Times New Roman"/>
              </a:rPr>
              <a:t> </a:t>
            </a:r>
            <a:r>
              <a:rPr lang="fr-FR" sz="2300" b="0" strike="noStrike" spc="-46">
                <a:latin typeface="Times New Roman"/>
              </a:rPr>
              <a:t>et</a:t>
            </a:r>
            <a:r>
              <a:rPr lang="fr-FR" sz="2300" b="0" strike="noStrike" spc="-60">
                <a:latin typeface="Times New Roman"/>
              </a:rPr>
              <a:t> </a:t>
            </a:r>
            <a:r>
              <a:rPr lang="fr-FR" sz="2300" b="0" strike="noStrike" spc="-92">
                <a:latin typeface="Times New Roman"/>
              </a:rPr>
              <a:t>heure</a:t>
            </a:r>
            <a:r>
              <a:rPr lang="fr-FR" sz="2300" b="0" strike="noStrike" spc="-15">
                <a:latin typeface="Times New Roman"/>
              </a:rPr>
              <a:t> </a:t>
            </a:r>
            <a:r>
              <a:rPr lang="fr-FR" sz="2300" b="0" strike="noStrike" spc="-160">
                <a:latin typeface="Times New Roman"/>
              </a:rPr>
              <a:t>de</a:t>
            </a:r>
            <a:r>
              <a:rPr lang="fr-FR" sz="2300" b="0" strike="noStrike" spc="-72">
                <a:latin typeface="Times New Roman"/>
              </a:rPr>
              <a:t> </a:t>
            </a:r>
            <a:r>
              <a:rPr lang="fr-FR" sz="2300" b="0" strike="noStrike" spc="-145">
                <a:latin typeface="Times New Roman"/>
              </a:rPr>
              <a:t>fin</a:t>
            </a:r>
            <a:r>
              <a:rPr lang="fr-FR" sz="2300" b="0" strike="noStrike" spc="-7">
                <a:latin typeface="Times New Roman"/>
              </a:rPr>
              <a:t> </a:t>
            </a:r>
            <a:r>
              <a:rPr lang="fr-FR" sz="2300" b="0" strike="noStrike" spc="-157">
                <a:latin typeface="Times New Roman"/>
              </a:rPr>
              <a:t>de</a:t>
            </a:r>
            <a:r>
              <a:rPr lang="fr-FR" sz="2300" b="0" strike="noStrike" spc="-7">
                <a:latin typeface="Times New Roman"/>
              </a:rPr>
              <a:t> </a:t>
            </a:r>
            <a:r>
              <a:rPr lang="fr-FR" sz="2300" b="0" strike="noStrike" spc="-12">
                <a:latin typeface="Times New Roman"/>
              </a:rPr>
              <a:t>tournée.</a:t>
            </a:r>
            <a:endParaRPr lang="fr-FR" sz="2300" b="0" strike="noStrike" spc="-1">
              <a:latin typeface="Arial"/>
            </a:endParaRPr>
          </a:p>
          <a:p>
            <a:pPr marL="428040" indent="-249480">
              <a:lnSpc>
                <a:spcPts val="2475"/>
              </a:lnSpc>
              <a:buClr>
                <a:srgbClr val="000000"/>
              </a:buClr>
              <a:buFont typeface="Symbol" charset="2"/>
              <a:buChar char=""/>
              <a:tabLst>
                <a:tab pos="428040" algn="l"/>
              </a:tabLst>
            </a:pPr>
            <a:r>
              <a:rPr lang="fr-FR" sz="2150" b="0" strike="noStrike" spc="-21">
                <a:latin typeface="Times New Roman"/>
              </a:rPr>
              <a:t>Itineraire</a:t>
            </a:r>
            <a:r>
              <a:rPr lang="fr-FR" sz="2150" b="0" strike="noStrike" spc="-126">
                <a:latin typeface="Times New Roman"/>
              </a:rPr>
              <a:t> </a:t>
            </a:r>
            <a:r>
              <a:rPr lang="fr-FR" sz="2150" b="0" strike="noStrike" spc="-32">
                <a:latin typeface="Times New Roman"/>
              </a:rPr>
              <a:t>complet</a:t>
            </a:r>
            <a:r>
              <a:rPr lang="fr-FR" sz="2150" b="0" strike="noStrike" spc="-106">
                <a:latin typeface="Times New Roman"/>
              </a:rPr>
              <a:t> </a:t>
            </a:r>
            <a:r>
              <a:rPr lang="fr-FR" sz="2150" b="0" strike="noStrike" spc="-66">
                <a:latin typeface="Times New Roman"/>
              </a:rPr>
              <a:t>avec</a:t>
            </a:r>
            <a:r>
              <a:rPr lang="fr-FR" sz="2150" b="0" strike="noStrike" spc="-72">
                <a:latin typeface="Times New Roman"/>
              </a:rPr>
              <a:t> </a:t>
            </a:r>
            <a:r>
              <a:rPr lang="fr-FR" sz="2150" b="0" strike="noStrike" spc="-26">
                <a:latin typeface="Times New Roman"/>
              </a:rPr>
              <a:t>horaires</a:t>
            </a:r>
            <a:r>
              <a:rPr lang="fr-FR" sz="2150" b="0" strike="noStrike" spc="-111">
                <a:latin typeface="Times New Roman"/>
              </a:rPr>
              <a:t> </a:t>
            </a:r>
            <a:r>
              <a:rPr lang="fr-FR" sz="2150" b="0" strike="noStrike" spc="-32">
                <a:latin typeface="Times New Roman"/>
              </a:rPr>
              <a:t>d'arrivée</a:t>
            </a:r>
            <a:r>
              <a:rPr lang="fr-FR" sz="2150" b="0" strike="noStrike" spc="-15">
                <a:latin typeface="Times New Roman"/>
              </a:rPr>
              <a:t> </a:t>
            </a:r>
            <a:r>
              <a:rPr lang="fr-FR" sz="2150" b="0" strike="noStrike" spc="-111">
                <a:latin typeface="Times New Roman"/>
              </a:rPr>
              <a:t>à</a:t>
            </a:r>
            <a:r>
              <a:rPr lang="fr-FR" sz="2150" b="0" strike="noStrike" spc="-92">
                <a:latin typeface="Times New Roman"/>
              </a:rPr>
              <a:t> </a:t>
            </a:r>
            <a:r>
              <a:rPr lang="fr-FR" sz="2150" b="0" strike="noStrike" spc="-1">
                <a:latin typeface="Times New Roman"/>
              </a:rPr>
              <a:t>chaque</a:t>
            </a:r>
            <a:r>
              <a:rPr lang="fr-FR" sz="2150" b="0" strike="noStrike" spc="18">
                <a:latin typeface="Times New Roman"/>
              </a:rPr>
              <a:t> </a:t>
            </a:r>
            <a:r>
              <a:rPr lang="fr-FR" sz="2150" b="0" strike="noStrike" spc="-12">
                <a:latin typeface="Times New Roman"/>
              </a:rPr>
              <a:t>pDint.</a:t>
            </a:r>
            <a:endParaRPr lang="fr-FR" sz="2150" b="0" strike="noStrike" spc="-1">
              <a:latin typeface="Arial"/>
            </a:endParaRPr>
          </a:p>
          <a:p>
            <a:pPr marL="12600">
              <a:lnSpc>
                <a:spcPts val="2455"/>
              </a:lnSpc>
              <a:spcBef>
                <a:spcPts val="918"/>
              </a:spcBef>
              <a:tabLst>
                <a:tab pos="428040" algn="l"/>
              </a:tabLst>
            </a:pPr>
            <a:r>
              <a:rPr lang="fr-FR" sz="2050" b="0" strike="noStrike" spc="-55">
                <a:latin typeface="Cambria"/>
              </a:rPr>
              <a:t>Résumé</a:t>
            </a:r>
            <a:r>
              <a:rPr lang="fr-FR" sz="2050" b="0" strike="noStrike" spc="-1">
                <a:latin typeface="Cambria"/>
              </a:rPr>
              <a:t> </a:t>
            </a:r>
            <a:r>
              <a:rPr lang="fr-FR" sz="2050" b="0" strike="noStrike" spc="-100">
                <a:latin typeface="Cambria"/>
              </a:rPr>
              <a:t>par</a:t>
            </a:r>
            <a:r>
              <a:rPr lang="fr-FR" sz="2050" b="0" strike="noStrike" spc="-21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client:</a:t>
            </a:r>
            <a:endParaRPr lang="fr-FR" sz="2050" b="0" strike="noStrike" spc="-1">
              <a:latin typeface="Arial"/>
            </a:endParaRPr>
          </a:p>
          <a:p>
            <a:pPr marL="419760" indent="-244440">
              <a:lnSpc>
                <a:spcPts val="2395"/>
              </a:lnSpc>
              <a:buClr>
                <a:srgbClr val="000000"/>
              </a:buClr>
              <a:buFont typeface="Symbol" charset="2"/>
              <a:buChar char=""/>
              <a:tabLst>
                <a:tab pos="419760" algn="l"/>
              </a:tabLst>
            </a:pPr>
            <a:r>
              <a:rPr lang="fr-FR" sz="2000" b="0" strike="noStrike" spc="-35">
                <a:latin typeface="Cambria"/>
              </a:rPr>
              <a:t>Heure</a:t>
            </a:r>
            <a:r>
              <a:rPr lang="fr-FR" sz="2000" b="0" strike="noStrike" spc="-46">
                <a:latin typeface="Cambria"/>
              </a:rPr>
              <a:t> </a:t>
            </a:r>
            <a:r>
              <a:rPr lang="fr-FR" sz="2000" b="0" strike="noStrike" spc="-1">
                <a:latin typeface="Cambria"/>
              </a:rPr>
              <a:t>de</a:t>
            </a:r>
            <a:r>
              <a:rPr lang="fr-FR" sz="2000" b="0" strike="noStrike" spc="-111">
                <a:latin typeface="Cambria"/>
              </a:rPr>
              <a:t> </a:t>
            </a:r>
            <a:r>
              <a:rPr lang="fr-FR" sz="2000" b="0" strike="noStrike" spc="-41">
                <a:latin typeface="Cambria"/>
              </a:rPr>
              <a:t>livraison</a:t>
            </a:r>
            <a:r>
              <a:rPr lang="fr-FR" sz="2000" b="0" strike="noStrike" spc="9">
                <a:latin typeface="Cambria"/>
              </a:rPr>
              <a:t> </a:t>
            </a:r>
            <a:r>
              <a:rPr lang="fr-FR" sz="2000" b="0" strike="noStrike" spc="-12">
                <a:latin typeface="Cambria"/>
              </a:rPr>
              <a:t>prévue.</a:t>
            </a:r>
            <a:endParaRPr lang="fr-FR" sz="2000" b="0" strike="noStrike" spc="-1">
              <a:latin typeface="Arial"/>
            </a:endParaRPr>
          </a:p>
          <a:p>
            <a:pPr marL="419040" indent="-244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pos="419040" algn="l"/>
              </a:tabLst>
            </a:pPr>
            <a:r>
              <a:rPr lang="fr-FR" sz="2050" b="0" strike="noStrike" spc="-52">
                <a:latin typeface="Cambria"/>
              </a:rPr>
              <a:t>Véhicule</a:t>
            </a:r>
            <a:r>
              <a:rPr lang="fr-FR" sz="2050" b="0" strike="noStrike" spc="72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assigné</a:t>
            </a:r>
            <a:r>
              <a:rPr lang="fr-FR" sz="2050" b="0" strike="noStrike" spc="-15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à</a:t>
            </a:r>
            <a:r>
              <a:rPr lang="fr-FR" sz="2050" b="0" strike="noStrike" spc="-111">
                <a:latin typeface="Cambria"/>
              </a:rPr>
              <a:t> </a:t>
            </a:r>
            <a:r>
              <a:rPr lang="fr-FR" sz="2050" b="0" strike="noStrike" spc="-21">
                <a:latin typeface="Cambria"/>
              </a:rPr>
              <a:t>la</a:t>
            </a:r>
            <a:r>
              <a:rPr lang="fr-FR" sz="2050" b="0" strike="noStrike" spc="-92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livraison.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311" name="object 8"/>
          <p:cNvSpPr/>
          <p:nvPr/>
        </p:nvSpPr>
        <p:spPr>
          <a:xfrm>
            <a:off x="8076240" y="4051080"/>
            <a:ext cx="1491120" cy="9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2400" rIns="0" bIns="0" anchor="t">
            <a:spAutoFit/>
          </a:bodyPr>
          <a:lstStyle/>
          <a:p>
            <a:pPr marL="12600" indent="12600" algn="ctr">
              <a:lnSpc>
                <a:spcPct val="94000"/>
              </a:lnSpc>
              <a:spcBef>
                <a:spcPts val="255"/>
              </a:spcBef>
              <a:tabLst>
                <a:tab pos="0" algn="l"/>
              </a:tabLst>
            </a:pPr>
            <a:r>
              <a:rPr lang="fr-FR" sz="2150" b="0" strike="noStrike" spc="-55">
                <a:latin typeface="Cambria"/>
              </a:rPr>
              <a:t>Code</a:t>
            </a:r>
            <a:r>
              <a:rPr lang="fr-FR" sz="2150" b="0" strike="noStrike" spc="-60">
                <a:latin typeface="Cambria"/>
              </a:rPr>
              <a:t> couleur </a:t>
            </a:r>
            <a:r>
              <a:rPr lang="fr-FR" sz="2050" b="0" strike="noStrike" spc="-114">
                <a:latin typeface="Cambria"/>
              </a:rPr>
              <a:t>correspondant </a:t>
            </a:r>
            <a:r>
              <a:rPr lang="fr-FR" sz="2050" b="0" strike="noStrike" spc="-1">
                <a:solidFill>
                  <a:srgbClr val="0F0F0F"/>
                </a:solidFill>
                <a:latin typeface="Cambria"/>
              </a:rPr>
              <a:t>à</a:t>
            </a:r>
            <a:r>
              <a:rPr lang="fr-FR" sz="2050" b="0" strike="noStrike" spc="58">
                <a:solidFill>
                  <a:srgbClr val="0F0F0F"/>
                </a:solidFill>
                <a:latin typeface="Cambria"/>
              </a:rPr>
              <a:t> </a:t>
            </a:r>
            <a:r>
              <a:rPr lang="fr-FR" sz="2050" b="0" strike="noStrike" spc="-157">
                <a:latin typeface="Cambria"/>
              </a:rPr>
              <a:t>la</a:t>
            </a:r>
            <a:r>
              <a:rPr lang="fr-FR" sz="2050" b="0" strike="noStrike" spc="38">
                <a:latin typeface="Cambria"/>
              </a:rPr>
              <a:t> </a:t>
            </a:r>
            <a:r>
              <a:rPr lang="fr-FR" sz="2050" b="0" strike="noStrike" spc="-21">
                <a:latin typeface="Cambria"/>
              </a:rPr>
              <a:t>carte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312" name="object 9"/>
          <p:cNvSpPr/>
          <p:nvPr/>
        </p:nvSpPr>
        <p:spPr>
          <a:xfrm>
            <a:off x="962280" y="7009200"/>
            <a:ext cx="6711120" cy="18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040" rIns="0" bIns="0" anchor="t">
            <a:spAutoFit/>
          </a:bodyPr>
          <a:lstStyle/>
          <a:p>
            <a:pPr marL="22320">
              <a:lnSpc>
                <a:spcPct val="100000"/>
              </a:lnSpc>
              <a:spcBef>
                <a:spcPts val="961"/>
              </a:spcBef>
            </a:pPr>
            <a:r>
              <a:rPr lang="fr-FR" sz="2500" b="0" strike="noStrike" spc="58">
                <a:latin typeface="Cambria"/>
              </a:rPr>
              <a:t>Le</a:t>
            </a:r>
            <a:r>
              <a:rPr lang="fr-FR" sz="2500" b="0" strike="noStrike" spc="-32">
                <a:latin typeface="Cambria"/>
              </a:rPr>
              <a:t> </a:t>
            </a:r>
            <a:r>
              <a:rPr lang="fr-FR" sz="2500" b="0" strike="noStrike" spc="103">
                <a:latin typeface="Cambria"/>
              </a:rPr>
              <a:t>système</a:t>
            </a:r>
            <a:r>
              <a:rPr lang="fr-FR" sz="2500" b="0" strike="noStrike" spc="109">
                <a:latin typeface="Cambria"/>
              </a:rPr>
              <a:t> </a:t>
            </a:r>
            <a:r>
              <a:rPr lang="fr-FR" sz="2500" b="0" strike="noStrike" spc="111">
                <a:latin typeface="Cambria"/>
              </a:rPr>
              <a:t>de</a:t>
            </a:r>
            <a:r>
              <a:rPr lang="fr-FR" sz="2500" b="0" strike="noStrike" spc="-32">
                <a:latin typeface="Cambria"/>
              </a:rPr>
              <a:t> </a:t>
            </a:r>
            <a:r>
              <a:rPr lang="fr-FR" sz="2500" b="0" strike="noStrike" spc="97">
                <a:latin typeface="Cambria"/>
              </a:rPr>
              <a:t>temps</a:t>
            </a:r>
            <a:endParaRPr lang="fr-FR" sz="2500" b="0" strike="noStrike" spc="-1">
              <a:latin typeface="Arial"/>
            </a:endParaRPr>
          </a:p>
          <a:p>
            <a:pPr marL="12600">
              <a:lnSpc>
                <a:spcPts val="2429"/>
              </a:lnSpc>
              <a:spcBef>
                <a:spcPts val="751"/>
              </a:spcBef>
            </a:pPr>
            <a:r>
              <a:rPr lang="fr-FR" sz="2050" b="0" strike="noStrike" spc="-1">
                <a:latin typeface="Cambria"/>
              </a:rPr>
              <a:t>La</a:t>
            </a:r>
            <a:r>
              <a:rPr lang="fr-FR" sz="2050" b="0" strike="noStrike" spc="-114">
                <a:latin typeface="Cambria"/>
              </a:rPr>
              <a:t> </a:t>
            </a:r>
            <a:r>
              <a:rPr lang="fr-FR" sz="2050" b="0" strike="noStrike" spc="-60">
                <a:latin typeface="Cambria"/>
              </a:rPr>
              <a:t>logique</a:t>
            </a:r>
            <a:r>
              <a:rPr lang="fr-FR" sz="2050" b="0" strike="noStrike" spc="38">
                <a:latin typeface="Cambria"/>
              </a:rPr>
              <a:t> </a:t>
            </a:r>
            <a:r>
              <a:rPr lang="fr-FR" sz="2050" b="0" strike="noStrike" spc="-120">
                <a:latin typeface="Cambria"/>
              </a:rPr>
              <a:t>du</a:t>
            </a:r>
            <a:r>
              <a:rPr lang="fr-FR" sz="2050" b="0" strike="noStrike" spc="9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solveur</a:t>
            </a:r>
            <a:r>
              <a:rPr lang="fr-FR" sz="2050" b="0" strike="noStrike" spc="52">
                <a:latin typeface="Cambria"/>
              </a:rPr>
              <a:t> </a:t>
            </a:r>
            <a:r>
              <a:rPr lang="fr-FR" sz="2050" b="0" strike="noStrike" spc="-41">
                <a:latin typeface="Cambria"/>
              </a:rPr>
              <a:t>utilise</a:t>
            </a:r>
            <a:r>
              <a:rPr lang="fr-FR" sz="2050" b="0" strike="noStrike" spc="32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des</a:t>
            </a:r>
            <a:r>
              <a:rPr lang="fr-FR" sz="2050" b="0" strike="noStrike" spc="-75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unités</a:t>
            </a:r>
            <a:r>
              <a:rPr lang="fr-FR" sz="2050" b="0" strike="noStrike" spc="-41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(t</a:t>
            </a:r>
            <a:r>
              <a:rPr lang="fr-FR" sz="2050" b="0" strike="noStrike" spc="69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unité</a:t>
            </a:r>
            <a:r>
              <a:rPr lang="fr-FR" sz="2050" b="0" strike="noStrike" spc="12">
                <a:latin typeface="Cambria"/>
              </a:rPr>
              <a:t> </a:t>
            </a:r>
            <a:r>
              <a:rPr lang="fr-FR" sz="2050" b="0" strike="noStrike" spc="-21">
                <a:solidFill>
                  <a:srgbClr val="161616"/>
                </a:solidFill>
                <a:latin typeface="Cambria"/>
              </a:rPr>
              <a:t>=</a:t>
            </a:r>
            <a:r>
              <a:rPr lang="fr-FR" sz="2050" b="0" strike="noStrike" spc="-145">
                <a:solidFill>
                  <a:srgbClr val="161616"/>
                </a:solidFill>
                <a:latin typeface="Cambria"/>
              </a:rPr>
              <a:t> </a:t>
            </a:r>
            <a:r>
              <a:rPr lang="fr-FR" sz="2050" b="0" strike="noStrike" spc="-182">
                <a:solidFill>
                  <a:srgbClr val="3F3F3F"/>
                </a:solidFill>
                <a:latin typeface="Cambria"/>
              </a:rPr>
              <a:t>1</a:t>
            </a:r>
            <a:r>
              <a:rPr lang="fr-FR" sz="2050" b="0" strike="noStrike" spc="-26">
                <a:solidFill>
                  <a:srgbClr val="3F3F3F"/>
                </a:solidFill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minute).</a:t>
            </a:r>
            <a:endParaRPr lang="fr-FR" sz="2050" b="0" strike="noStrike" spc="-1">
              <a:latin typeface="Arial"/>
            </a:endParaRPr>
          </a:p>
          <a:p>
            <a:pPr marL="17640" indent="-5760">
              <a:lnSpc>
                <a:spcPts val="2429"/>
              </a:lnSpc>
              <a:tabLst>
                <a:tab pos="0" algn="l"/>
              </a:tabLst>
            </a:pPr>
            <a:r>
              <a:rPr lang="fr-FR" sz="2050" b="0" strike="noStrike" spc="-1">
                <a:latin typeface="Cambria"/>
              </a:rPr>
              <a:t>Le</a:t>
            </a:r>
            <a:r>
              <a:rPr lang="fr-FR" sz="2050" b="0" strike="noStrike" spc="-92">
                <a:latin typeface="Cambria"/>
              </a:rPr>
              <a:t> </a:t>
            </a:r>
            <a:r>
              <a:rPr lang="fr-FR" sz="2050" b="0" strike="noStrike" spc="-60">
                <a:latin typeface="Cambria"/>
              </a:rPr>
              <a:t>frontend</a:t>
            </a:r>
            <a:r>
              <a:rPr lang="fr-FR" sz="2050" b="0" strike="noStrike" spc="4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convertit</a:t>
            </a:r>
            <a:r>
              <a:rPr lang="fr-FR" sz="2050" b="0" strike="noStrike" spc="18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ces</a:t>
            </a:r>
            <a:r>
              <a:rPr lang="fr-FR" sz="2050" b="0" strike="noStrike" spc="-32">
                <a:latin typeface="Cambria"/>
              </a:rPr>
              <a:t> </a:t>
            </a:r>
            <a:r>
              <a:rPr lang="fr-FR" sz="2050" b="0" strike="noStrike" spc="-75">
                <a:latin typeface="Cambria"/>
              </a:rPr>
              <a:t>unités</a:t>
            </a:r>
            <a:r>
              <a:rPr lang="fr-FR" sz="2050" b="0" strike="noStrike" spc="-46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en</a:t>
            </a:r>
            <a:r>
              <a:rPr lang="fr-FR" sz="2050" b="0" strike="noStrike" spc="-97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horaires</a:t>
            </a:r>
            <a:r>
              <a:rPr lang="fr-FR" sz="2050" b="0" strike="noStrike" spc="29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HH:MM</a:t>
            </a:r>
            <a:r>
              <a:rPr lang="fr-FR" sz="2050" b="0" strike="noStrike" spc="12">
                <a:latin typeface="Cambria"/>
              </a:rPr>
              <a:t> </a:t>
            </a:r>
            <a:r>
              <a:rPr lang="fr-FR" sz="2050" b="0" strike="noStrike" spc="-32">
                <a:latin typeface="Cambria"/>
              </a:rPr>
              <a:t>lisibles,</a:t>
            </a:r>
            <a:r>
              <a:rPr lang="fr-FR" sz="2050" b="0" strike="noStrike" spc="-15">
                <a:latin typeface="Cambria"/>
              </a:rPr>
              <a:t> </a:t>
            </a:r>
            <a:r>
              <a:rPr lang="fr-FR" sz="2050" b="0" strike="noStrike" spc="-26">
                <a:latin typeface="Cambria"/>
              </a:rPr>
              <a:t>en</a:t>
            </a:r>
            <a:endParaRPr lang="fr-FR" sz="2050" b="0" strike="noStrike" spc="-1">
              <a:latin typeface="Arial"/>
            </a:endParaRPr>
          </a:p>
          <a:p>
            <a:pPr marL="14760" indent="2520">
              <a:lnSpc>
                <a:spcPct val="100000"/>
              </a:lnSpc>
              <a:spcBef>
                <a:spcPts val="40"/>
              </a:spcBef>
              <a:tabLst>
                <a:tab pos="0" algn="l"/>
              </a:tabLst>
            </a:pPr>
            <a:r>
              <a:rPr lang="fr-FR" sz="2050" b="0" strike="noStrike" spc="-66">
                <a:latin typeface="Cambria"/>
              </a:rPr>
              <a:t>appliquant</a:t>
            </a:r>
            <a:r>
              <a:rPr lang="fr-FR" sz="2050" b="0" strike="noStrike" spc="-52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les</a:t>
            </a:r>
            <a:r>
              <a:rPr lang="fr-FR" sz="2050" b="0" strike="noStrike" spc="-100">
                <a:latin typeface="Cambria"/>
              </a:rPr>
              <a:t> </a:t>
            </a:r>
            <a:r>
              <a:rPr lang="fr-FR" sz="2050" b="0" strike="noStrike" spc="-86">
                <a:latin typeface="Cambria"/>
              </a:rPr>
              <a:t>règles</a:t>
            </a:r>
            <a:r>
              <a:rPr lang="fr-FR" sz="2050" b="0" strike="noStrike" spc="-32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de</a:t>
            </a:r>
            <a:r>
              <a:rPr lang="fr-FR" sz="2050" b="0" strike="noStrike" spc="-111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conversion</a:t>
            </a:r>
            <a:r>
              <a:rPr lang="fr-FR" sz="2050" b="0" strike="noStrike" spc="38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:</a:t>
            </a:r>
            <a:r>
              <a:rPr lang="fr-FR" sz="2050" b="0" strike="noStrike" spc="58">
                <a:latin typeface="Cambria"/>
              </a:rPr>
              <a:t> </a:t>
            </a:r>
            <a:r>
              <a:rPr lang="fr-FR" sz="2050" b="0" strike="noStrike" spc="-310">
                <a:solidFill>
                  <a:srgbClr val="333333"/>
                </a:solidFill>
                <a:latin typeface="Cambria"/>
              </a:rPr>
              <a:t>1</a:t>
            </a:r>
            <a:r>
              <a:rPr lang="fr-FR" sz="2050" b="0" strike="noStrike" spc="32">
                <a:solidFill>
                  <a:srgbClr val="333333"/>
                </a:solidFill>
                <a:latin typeface="Cambria"/>
              </a:rPr>
              <a:t> </a:t>
            </a:r>
            <a:r>
              <a:rPr lang="fr-FR" sz="2050" b="0" strike="noStrike" spc="-60">
                <a:latin typeface="Cambria"/>
              </a:rPr>
              <a:t>km</a:t>
            </a:r>
            <a:r>
              <a:rPr lang="fr-FR" sz="2050" b="0" strike="noStrike" spc="-100">
                <a:latin typeface="Cambria"/>
              </a:rPr>
              <a:t> </a:t>
            </a:r>
            <a:r>
              <a:rPr lang="fr-FR" sz="2050" b="0" strike="noStrike" spc="-21">
                <a:latin typeface="Cambria"/>
              </a:rPr>
              <a:t>=</a:t>
            </a:r>
            <a:r>
              <a:rPr lang="fr-FR" sz="2050" b="0" strike="noStrike" spc="-111">
                <a:latin typeface="Cambria"/>
              </a:rPr>
              <a:t> </a:t>
            </a:r>
            <a:r>
              <a:rPr lang="fr-FR" sz="2050" b="0" strike="noStrike" spc="-72">
                <a:latin typeface="Cambria"/>
              </a:rPr>
              <a:t>5</a:t>
            </a:r>
            <a:r>
              <a:rPr lang="fr-FR" sz="2050" b="0" strike="noStrike" spc="-60">
                <a:latin typeface="Cambria"/>
              </a:rPr>
              <a:t> </a:t>
            </a:r>
            <a:r>
              <a:rPr lang="fr-FR" sz="2050" b="0" strike="noStrike" spc="-66">
                <a:latin typeface="Cambria"/>
              </a:rPr>
              <a:t>minutes</a:t>
            </a:r>
            <a:r>
              <a:rPr lang="fr-FR" sz="2050" b="0" strike="noStrike" spc="-1">
                <a:latin typeface="Cambria"/>
              </a:rPr>
              <a:t> </a:t>
            </a:r>
            <a:r>
              <a:rPr lang="fr-FR" sz="2050" b="0" strike="noStrike" spc="-26">
                <a:latin typeface="Cambria"/>
              </a:rPr>
              <a:t>de</a:t>
            </a:r>
            <a:r>
              <a:rPr lang="fr-FR" sz="2050" b="0" strike="noStrike" spc="12">
                <a:latin typeface="Cambria"/>
              </a:rPr>
              <a:t> </a:t>
            </a:r>
            <a:r>
              <a:rPr lang="fr-FR" sz="2050" b="0" strike="noStrike" spc="-32">
                <a:latin typeface="Cambria"/>
              </a:rPr>
              <a:t>trajet, et</a:t>
            </a:r>
            <a:r>
              <a:rPr lang="fr-FR" sz="2050" b="0" strike="noStrike" spc="-86">
                <a:latin typeface="Cambria"/>
              </a:rPr>
              <a:t> </a:t>
            </a:r>
            <a:r>
              <a:rPr lang="fr-FR" sz="2050" b="0" strike="noStrike" spc="-191">
                <a:latin typeface="Cambria"/>
              </a:rPr>
              <a:t>10</a:t>
            </a:r>
            <a:r>
              <a:rPr lang="fr-FR" sz="2050" b="0" strike="noStrike" spc="-72">
                <a:latin typeface="Cambria"/>
              </a:rPr>
              <a:t> </a:t>
            </a:r>
            <a:r>
              <a:rPr lang="fr-FR" sz="2050" b="0" strike="noStrike" spc="-60">
                <a:latin typeface="Cambria"/>
              </a:rPr>
              <a:t>minutes</a:t>
            </a:r>
            <a:r>
              <a:rPr lang="fr-FR" sz="2050" b="0" strike="noStrike" spc="-52">
                <a:latin typeface="Cambria"/>
              </a:rPr>
              <a:t> </a:t>
            </a:r>
            <a:r>
              <a:rPr lang="fr-FR" sz="2050" b="0" strike="noStrike" spc="-1">
                <a:latin typeface="Cambria"/>
              </a:rPr>
              <a:t>de</a:t>
            </a:r>
            <a:r>
              <a:rPr lang="fr-FR" sz="2050" b="0" strike="noStrike" spc="-60">
                <a:latin typeface="Cambria"/>
              </a:rPr>
              <a:t> service</a:t>
            </a:r>
            <a:r>
              <a:rPr lang="fr-FR" sz="2050" b="0" strike="noStrike" spc="-12">
                <a:latin typeface="Cambria"/>
              </a:rPr>
              <a:t> </a:t>
            </a:r>
            <a:r>
              <a:rPr lang="fr-FR" sz="2050" b="0" strike="noStrike" spc="-46">
                <a:latin typeface="Cambria"/>
              </a:rPr>
              <a:t>par</a:t>
            </a:r>
            <a:r>
              <a:rPr lang="fr-FR" sz="2050" b="0" strike="noStrike" spc="-72">
                <a:latin typeface="Cambria"/>
              </a:rPr>
              <a:t> </a:t>
            </a:r>
            <a:r>
              <a:rPr lang="fr-FR" sz="2050" b="0" strike="noStrike" spc="-12">
                <a:latin typeface="Cambria"/>
              </a:rPr>
              <a:t>client.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313" name="object 10"/>
          <p:cNvSpPr/>
          <p:nvPr/>
        </p:nvSpPr>
        <p:spPr>
          <a:xfrm>
            <a:off x="10116000" y="2425680"/>
            <a:ext cx="2982240" cy="39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fr-FR" sz="2500" b="0" strike="noStrike" spc="-1">
                <a:latin typeface="Cambria"/>
              </a:rPr>
              <a:t>Résumé</a:t>
            </a:r>
            <a:r>
              <a:rPr lang="fr-FR" sz="2500" b="0" strike="noStrike" spc="12">
                <a:latin typeface="Cambria"/>
              </a:rPr>
              <a:t> </a:t>
            </a:r>
            <a:r>
              <a:rPr lang="fr-FR" sz="2500" b="0" strike="noStrike" spc="52">
                <a:latin typeface="Cambria"/>
              </a:rPr>
              <a:t>des</a:t>
            </a:r>
            <a:r>
              <a:rPr lang="fr-FR" sz="2500" b="0" strike="noStrike" spc="-92">
                <a:latin typeface="Cambria"/>
              </a:rPr>
              <a:t> </a:t>
            </a:r>
            <a:r>
              <a:rPr lang="fr-FR" sz="2500" b="0" strike="noStrike" spc="-35">
                <a:latin typeface="Cambria"/>
              </a:rPr>
              <a:t>Tournées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314" name="object 11"/>
          <p:cNvSpPr/>
          <p:nvPr/>
        </p:nvSpPr>
        <p:spPr>
          <a:xfrm>
            <a:off x="10083600" y="3195000"/>
            <a:ext cx="4634640" cy="253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520" rIns="0" bIns="0" anchor="t">
            <a:spAutoFit/>
          </a:bodyPr>
          <a:lstStyle/>
          <a:p>
            <a:pPr marL="528840">
              <a:lnSpc>
                <a:spcPct val="100000"/>
              </a:lnSpc>
              <a:spcBef>
                <a:spcPts val="91"/>
              </a:spcBef>
            </a:pPr>
            <a:r>
              <a:rPr lang="fr-FR" sz="2300" b="0" strike="noStrike" spc="-182">
                <a:latin typeface="Cambria"/>
              </a:rPr>
              <a:t>Livreur</a:t>
            </a:r>
            <a:r>
              <a:rPr lang="fr-FR" sz="2300" b="0" strike="noStrike" spc="-15">
                <a:latin typeface="Cambria"/>
              </a:rPr>
              <a:t> </a:t>
            </a:r>
            <a:r>
              <a:rPr lang="fr-FR" sz="2300" b="0" strike="noStrike" spc="-511">
                <a:latin typeface="Cambria"/>
              </a:rPr>
              <a:t>1</a:t>
            </a:r>
            <a:endParaRPr lang="fr-FR" sz="2300" b="0" strike="noStrike" spc="-1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089"/>
              </a:spcBef>
            </a:pPr>
            <a:r>
              <a:rPr lang="fr-FR" sz="2550" b="0" strike="noStrike" spc="-1" baseline="-11000">
                <a:latin typeface="Cambria"/>
              </a:rPr>
              <a:t>O.o</a:t>
            </a:r>
            <a:r>
              <a:rPr lang="fr-FR" sz="2550" b="0" strike="noStrike" spc="154" baseline="-11000">
                <a:latin typeface="Cambria"/>
              </a:rPr>
              <a:t>  </a:t>
            </a:r>
            <a:r>
              <a:rPr lang="fr-FR" sz="1700" b="0" strike="noStrike" spc="-1">
                <a:latin typeface="Cambria"/>
              </a:rPr>
              <a:t>Distance</a:t>
            </a:r>
            <a:r>
              <a:rPr lang="fr-FR" sz="1700" b="0" strike="noStrike" spc="180">
                <a:latin typeface="Cambria"/>
              </a:rPr>
              <a:t> </a:t>
            </a:r>
            <a:r>
              <a:rPr lang="fr-FR" sz="1700" b="0" strike="noStrike" spc="-1">
                <a:solidFill>
                  <a:srgbClr val="0F0F0F"/>
                </a:solidFill>
                <a:latin typeface="Cambria"/>
              </a:rPr>
              <a:t>:</a:t>
            </a:r>
            <a:r>
              <a:rPr lang="fr-FR" sz="1700" b="0" strike="noStrike" spc="58">
                <a:solidFill>
                  <a:srgbClr val="0F0F0F"/>
                </a:solidFill>
                <a:latin typeface="Cambria"/>
              </a:rPr>
              <a:t> </a:t>
            </a:r>
            <a:r>
              <a:rPr lang="fr-FR" sz="1700" b="0" strike="noStrike" spc="-1">
                <a:latin typeface="Cambria"/>
              </a:rPr>
              <a:t>42.5</a:t>
            </a:r>
            <a:r>
              <a:rPr lang="fr-FR" sz="1700" b="0" strike="noStrike" spc="109">
                <a:latin typeface="Cambria"/>
              </a:rPr>
              <a:t> </a:t>
            </a:r>
            <a:r>
              <a:rPr lang="fr-FR" sz="1700" b="0" strike="noStrike" spc="-26">
                <a:solidFill>
                  <a:srgbClr val="111111"/>
                </a:solidFill>
                <a:latin typeface="Cambria"/>
              </a:rPr>
              <a:t>km</a:t>
            </a:r>
            <a:endParaRPr lang="fr-FR" sz="1700" b="0" strike="noStrike" spc="-1">
              <a:latin typeface="Arial"/>
            </a:endParaRPr>
          </a:p>
          <a:p>
            <a:pPr marL="477000">
              <a:lnSpc>
                <a:spcPct val="100000"/>
              </a:lnSpc>
              <a:spcBef>
                <a:spcPts val="1460"/>
              </a:spcBef>
            </a:pPr>
            <a:r>
              <a:rPr lang="fr-FR" sz="1850" b="0" strike="noStrike" spc="-72">
                <a:latin typeface="Arial MT"/>
              </a:rPr>
              <a:t>Durée:</a:t>
            </a:r>
            <a:r>
              <a:rPr lang="fr-FR" sz="1850" b="0" strike="noStrike" spc="-52">
                <a:latin typeface="Arial MT"/>
              </a:rPr>
              <a:t> </a:t>
            </a:r>
            <a:r>
              <a:rPr lang="fr-FR" sz="1850" b="0" strike="noStrike" spc="-111">
                <a:latin typeface="Arial MT"/>
              </a:rPr>
              <a:t>08:00</a:t>
            </a:r>
            <a:r>
              <a:rPr lang="fr-FR" sz="1850" b="0" strike="noStrike" spc="38">
                <a:latin typeface="Arial MT"/>
              </a:rPr>
              <a:t> </a:t>
            </a:r>
            <a:r>
              <a:rPr lang="fr-FR" sz="1850" b="0" strike="noStrike" spc="-86">
                <a:latin typeface="Arial MT"/>
              </a:rPr>
              <a:t>-</a:t>
            </a:r>
            <a:r>
              <a:rPr lang="fr-FR" sz="1850" b="0" strike="noStrike" spc="-12">
                <a:latin typeface="Arial MT"/>
              </a:rPr>
              <a:t>11:25</a:t>
            </a:r>
            <a:endParaRPr lang="fr-FR" sz="1850" b="0" strike="noStrike" spc="-1">
              <a:latin typeface="Arial"/>
            </a:endParaRPr>
          </a:p>
          <a:p>
            <a:pPr marL="1459800" indent="-972360">
              <a:lnSpc>
                <a:spcPct val="104000"/>
              </a:lnSpc>
              <a:spcBef>
                <a:spcPts val="1491"/>
              </a:spcBef>
              <a:tabLst>
                <a:tab pos="0" algn="l"/>
              </a:tabLst>
            </a:pPr>
            <a:r>
              <a:rPr lang="fr-FR" sz="1800" b="0" strike="noStrike" spc="-92">
                <a:latin typeface="Cambria"/>
              </a:rPr>
              <a:t>ltinéraire</a:t>
            </a:r>
            <a:r>
              <a:rPr lang="fr-FR" sz="1800" b="0" strike="noStrike" spc="-12">
                <a:latin typeface="Cambria"/>
              </a:rPr>
              <a:t> </a:t>
            </a:r>
            <a:r>
              <a:rPr lang="fr-FR" sz="1800" b="0" strike="noStrike" spc="-1">
                <a:solidFill>
                  <a:srgbClr val="0E0E0E"/>
                </a:solidFill>
                <a:latin typeface="Cambria"/>
              </a:rPr>
              <a:t>:</a:t>
            </a:r>
            <a:r>
              <a:rPr lang="fr-FR" sz="1800" b="0" strike="noStrike" spc="-100">
                <a:solidFill>
                  <a:srgbClr val="0E0E0E"/>
                </a:solidFill>
                <a:latin typeface="Cambria"/>
              </a:rPr>
              <a:t> </a:t>
            </a:r>
            <a:r>
              <a:rPr lang="fr-FR" sz="1800" b="0" strike="noStrike" spc="-66">
                <a:latin typeface="Cambria"/>
              </a:rPr>
              <a:t>Dépót</a:t>
            </a:r>
            <a:r>
              <a:rPr lang="fr-FR" sz="1800" b="0" strike="noStrike" spc="43">
                <a:latin typeface="Cambria"/>
              </a:rPr>
              <a:t> </a:t>
            </a:r>
            <a:r>
              <a:rPr lang="fr-FR" sz="1800" b="0" strike="noStrike" spc="-86">
                <a:latin typeface="Cambria"/>
              </a:rPr>
              <a:t>(08:00)</a:t>
            </a:r>
            <a:r>
              <a:rPr lang="fr-FR" sz="1800" b="0" strike="noStrike" spc="32">
                <a:latin typeface="Cambria"/>
              </a:rPr>
              <a:t> </a:t>
            </a:r>
            <a:r>
              <a:rPr lang="fr-FR" sz="1800" b="0" strike="noStrike" spc="-905">
                <a:latin typeface="Cambria"/>
              </a:rPr>
              <a:t>—</a:t>
            </a:r>
            <a:r>
              <a:rPr lang="fr-FR" sz="1800" b="0" strike="noStrike" spc="-276">
                <a:latin typeface="Cambria"/>
              </a:rPr>
              <a:t>›</a:t>
            </a:r>
            <a:r>
              <a:rPr lang="fr-FR" sz="1800" b="0" strike="noStrike" spc="97">
                <a:latin typeface="Cambria"/>
              </a:rPr>
              <a:t> </a:t>
            </a:r>
            <a:r>
              <a:rPr lang="fr-FR" sz="1800" b="0" strike="noStrike" spc="-60">
                <a:latin typeface="Cambria"/>
              </a:rPr>
              <a:t>Client</a:t>
            </a:r>
            <a:r>
              <a:rPr lang="fr-FR" sz="1800" b="0" strike="noStrike" spc="63">
                <a:latin typeface="Cambria"/>
              </a:rPr>
              <a:t> </a:t>
            </a:r>
            <a:r>
              <a:rPr lang="fr-FR" sz="1800" b="0" strike="noStrike" spc="69">
                <a:solidFill>
                  <a:srgbClr val="111111"/>
                </a:solidFill>
                <a:latin typeface="Cambria"/>
              </a:rPr>
              <a:t>3</a:t>
            </a:r>
            <a:r>
              <a:rPr lang="fr-FR" sz="1800" b="0" strike="noStrike" spc="-60">
                <a:solidFill>
                  <a:srgbClr val="111111"/>
                </a:solidFill>
                <a:latin typeface="Cambria"/>
              </a:rPr>
              <a:t> </a:t>
            </a:r>
            <a:r>
              <a:rPr lang="fr-FR" sz="1800" b="0" strike="noStrike" spc="-72">
                <a:latin typeface="Cambria"/>
              </a:rPr>
              <a:t>ï08:45)</a:t>
            </a:r>
            <a:r>
              <a:rPr lang="fr-FR" sz="1800" b="0" strike="noStrike" spc="94">
                <a:latin typeface="Cambria"/>
              </a:rPr>
              <a:t> </a:t>
            </a:r>
            <a:r>
              <a:rPr lang="fr-FR" sz="1800" b="0" strike="noStrike" spc="-52">
                <a:latin typeface="Cambria"/>
              </a:rPr>
              <a:t>e </a:t>
            </a:r>
            <a:r>
              <a:rPr lang="fr-FR" sz="1800" b="0" strike="noStrike" spc="-60">
                <a:latin typeface="Cambria"/>
              </a:rPr>
              <a:t>Client</a:t>
            </a:r>
            <a:r>
              <a:rPr lang="fr-FR" sz="1800" b="0" strike="noStrike" spc="-21">
                <a:latin typeface="Cambria"/>
              </a:rPr>
              <a:t> </a:t>
            </a:r>
            <a:r>
              <a:rPr lang="fr-FR" sz="1800" b="0" strike="noStrike" spc="-460">
                <a:solidFill>
                  <a:srgbClr val="3D3D3D"/>
                </a:solidFill>
                <a:latin typeface="Cambria"/>
              </a:rPr>
              <a:t>1</a:t>
            </a:r>
            <a:r>
              <a:rPr lang="fr-FR" sz="1800" b="0" strike="noStrike" spc="148">
                <a:solidFill>
                  <a:srgbClr val="3D3D3D"/>
                </a:solidFill>
                <a:latin typeface="Cambria"/>
              </a:rPr>
              <a:t> </a:t>
            </a:r>
            <a:r>
              <a:rPr lang="fr-FR" sz="1800" b="0" strike="noStrike" spc="111">
                <a:latin typeface="Cambria"/>
              </a:rPr>
              <a:t>(</a:t>
            </a:r>
            <a:r>
              <a:rPr lang="fr-FR" sz="1800" b="0" strike="noStrike" spc="-46">
                <a:latin typeface="Cambria"/>
              </a:rPr>
              <a:t>0</a:t>
            </a:r>
            <a:r>
              <a:rPr lang="fr-FR" sz="1800" b="0" strike="noStrike" spc="-741">
                <a:latin typeface="Cambria"/>
              </a:rPr>
              <a:t>4</a:t>
            </a:r>
            <a:r>
              <a:rPr lang="fr-FR" sz="1800" b="0" strike="noStrike" spc="111">
                <a:latin typeface="Cambria"/>
              </a:rPr>
              <a:t>9:50</a:t>
            </a:r>
            <a:r>
              <a:rPr lang="fr-FR" sz="1800" b="0" strike="noStrike" spc="123">
                <a:latin typeface="Cambria"/>
              </a:rPr>
              <a:t>)</a:t>
            </a:r>
            <a:r>
              <a:rPr lang="fr-FR" sz="1800" b="0" strike="noStrike" spc="-1">
                <a:latin typeface="Cambria"/>
              </a:rPr>
              <a:t>	</a:t>
            </a:r>
            <a:r>
              <a:rPr lang="fr-FR" sz="1800" b="0" strike="noStrike" spc="-75">
                <a:latin typeface="Cambria"/>
              </a:rPr>
              <a:t>Dépót</a:t>
            </a:r>
            <a:r>
              <a:rPr lang="fr-FR" sz="1800" b="0" strike="noStrike" spc="63">
                <a:latin typeface="Cambria"/>
              </a:rPr>
              <a:t> </a:t>
            </a:r>
            <a:r>
              <a:rPr lang="fr-FR" sz="1800" b="0" strike="noStrike" spc="-46">
                <a:latin typeface="Cambria"/>
              </a:rPr>
              <a:t>(11:2$)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15" name="object 12"/>
          <p:cNvSpPr/>
          <p:nvPr/>
        </p:nvSpPr>
        <p:spPr>
          <a:xfrm>
            <a:off x="10123920" y="6312600"/>
            <a:ext cx="149040" cy="30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fr-FR" sz="1950" b="0" strike="noStrike" spc="-52">
                <a:latin typeface="Consolas"/>
              </a:rPr>
              <a:t>0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316" name="object 13"/>
          <p:cNvSpPr/>
          <p:nvPr/>
        </p:nvSpPr>
        <p:spPr>
          <a:xfrm>
            <a:off x="10542600" y="5816160"/>
            <a:ext cx="4154400" cy="241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71280">
              <a:lnSpc>
                <a:spcPct val="100000"/>
              </a:lnSpc>
              <a:spcBef>
                <a:spcPts val="99"/>
              </a:spcBef>
            </a:pPr>
            <a:r>
              <a:rPr lang="fr-FR" sz="2150" b="0" strike="noStrike" spc="-97">
                <a:latin typeface="Cambria"/>
              </a:rPr>
              <a:t>Livreur</a:t>
            </a:r>
            <a:r>
              <a:rPr lang="fr-FR" sz="2150" b="0" strike="noStrike" spc="-12">
                <a:latin typeface="Cambria"/>
              </a:rPr>
              <a:t> </a:t>
            </a:r>
            <a:r>
              <a:rPr lang="fr-FR" sz="2150" b="0" strike="noStrike" spc="-52">
                <a:latin typeface="Cambria"/>
              </a:rPr>
              <a:t>2</a:t>
            </a:r>
            <a:endParaRPr lang="fr-FR" sz="2150" b="0" strike="noStrike" spc="-1">
              <a:latin typeface="Arial"/>
            </a:endParaRPr>
          </a:p>
          <a:p>
            <a:pPr marL="17640">
              <a:lnSpc>
                <a:spcPct val="100000"/>
              </a:lnSpc>
              <a:spcBef>
                <a:spcPts val="1919"/>
              </a:spcBef>
            </a:pPr>
            <a:r>
              <a:rPr lang="fr-FR" sz="1850" b="0" strike="noStrike" spc="-114">
                <a:latin typeface="Arial MT"/>
              </a:rPr>
              <a:t>Distance</a:t>
            </a:r>
            <a:r>
              <a:rPr lang="fr-FR" sz="1850" b="0" strike="noStrike" spc="43">
                <a:latin typeface="Arial MT"/>
              </a:rPr>
              <a:t> </a:t>
            </a:r>
            <a:r>
              <a:rPr lang="fr-FR" sz="1850" b="0" strike="noStrike" spc="-1">
                <a:latin typeface="Arial MT"/>
              </a:rPr>
              <a:t>:</a:t>
            </a:r>
            <a:r>
              <a:rPr lang="fr-FR" sz="1850" b="0" strike="noStrike" spc="-151">
                <a:latin typeface="Arial MT"/>
              </a:rPr>
              <a:t> </a:t>
            </a:r>
            <a:r>
              <a:rPr lang="fr-FR" sz="1850" b="0" strike="noStrike" spc="-191">
                <a:latin typeface="Arial MT"/>
              </a:rPr>
              <a:t>38.1</a:t>
            </a:r>
            <a:r>
              <a:rPr lang="fr-FR" sz="1850" b="0" strike="noStrike" spc="-120">
                <a:latin typeface="Arial MT"/>
              </a:rPr>
              <a:t> </a:t>
            </a:r>
            <a:r>
              <a:rPr lang="fr-FR" sz="1850" b="0" strike="noStrike" spc="-35">
                <a:latin typeface="Arial MT"/>
              </a:rPr>
              <a:t>km</a:t>
            </a:r>
            <a:endParaRPr lang="fr-FR" sz="1850" b="0" strike="noStrike" spc="-1">
              <a:latin typeface="Arial"/>
            </a:endParaRPr>
          </a:p>
          <a:p>
            <a:pPr marL="23400">
              <a:lnSpc>
                <a:spcPct val="100000"/>
              </a:lnSpc>
              <a:spcBef>
                <a:spcPts val="1630"/>
              </a:spcBef>
            </a:pPr>
            <a:r>
              <a:rPr lang="fr-FR" sz="1700" b="0" strike="noStrike" spc="-1">
                <a:latin typeface="Cambria"/>
              </a:rPr>
              <a:t>Durée</a:t>
            </a:r>
            <a:r>
              <a:rPr lang="fr-FR" sz="1700" b="0" strike="noStrike" spc="-52">
                <a:latin typeface="Cambria"/>
              </a:rPr>
              <a:t> </a:t>
            </a:r>
            <a:r>
              <a:rPr lang="fr-FR" sz="1700" b="0" strike="noStrike" spc="-1">
                <a:solidFill>
                  <a:srgbClr val="111111"/>
                </a:solidFill>
                <a:latin typeface="Cambria"/>
              </a:rPr>
              <a:t>:</a:t>
            </a:r>
            <a:r>
              <a:rPr lang="fr-FR" sz="1700" b="0" strike="noStrike" spc="-41">
                <a:solidFill>
                  <a:srgbClr val="111111"/>
                </a:solidFill>
                <a:latin typeface="Cambria"/>
              </a:rPr>
              <a:t> </a:t>
            </a:r>
            <a:r>
              <a:rPr lang="fr-FR" sz="1700" b="0" strike="noStrike" spc="-1">
                <a:latin typeface="Cambria"/>
              </a:rPr>
              <a:t>08:00</a:t>
            </a:r>
            <a:r>
              <a:rPr lang="fr-FR" sz="1700" b="0" strike="noStrike" spc="49">
                <a:latin typeface="Cambria"/>
              </a:rPr>
              <a:t> </a:t>
            </a:r>
            <a:r>
              <a:rPr lang="fr-FR" sz="1700" b="0" strike="noStrike" spc="-12">
                <a:latin typeface="Cambria"/>
              </a:rPr>
              <a:t>-1C:SA</a:t>
            </a:r>
            <a:endParaRPr lang="fr-FR" sz="1700" b="0" strike="noStrike" spc="-1">
              <a:latin typeface="Arial"/>
            </a:endParaRPr>
          </a:p>
          <a:p>
            <a:pPr marL="12600">
              <a:lnSpc>
                <a:spcPts val="2350"/>
              </a:lnSpc>
              <a:spcBef>
                <a:spcPts val="1460"/>
              </a:spcBef>
            </a:pPr>
            <a:r>
              <a:rPr lang="fr-FR" sz="2000" b="0" strike="noStrike" spc="-160">
                <a:latin typeface="Arial MT"/>
              </a:rPr>
              <a:t>Itinéraire</a:t>
            </a:r>
            <a:r>
              <a:rPr lang="fr-FR" sz="2000" b="0" strike="noStrike" spc="4">
                <a:latin typeface="Arial MT"/>
              </a:rPr>
              <a:t> </a:t>
            </a:r>
            <a:r>
              <a:rPr lang="fr-FR" sz="2000" b="0" strike="noStrike" spc="-21">
                <a:latin typeface="Arial MT"/>
              </a:rPr>
              <a:t>:</a:t>
            </a:r>
            <a:r>
              <a:rPr lang="fr-FR" sz="2000" b="0" strike="noStrike" spc="-270">
                <a:latin typeface="Arial MT"/>
              </a:rPr>
              <a:t> </a:t>
            </a:r>
            <a:r>
              <a:rPr lang="fr-FR" sz="2000" b="0" strike="noStrike" spc="-236">
                <a:latin typeface="Arial MT"/>
              </a:rPr>
              <a:t>Dépöt</a:t>
            </a:r>
            <a:r>
              <a:rPr lang="fr-FR" sz="2000" b="0" strike="noStrike" spc="38">
                <a:latin typeface="Arial MT"/>
              </a:rPr>
              <a:t> </a:t>
            </a:r>
            <a:r>
              <a:rPr lang="fr-FR" sz="2000" b="0" strike="noStrike" spc="-202">
                <a:latin typeface="Arial MT"/>
              </a:rPr>
              <a:t>(08:00)</a:t>
            </a:r>
            <a:r>
              <a:rPr lang="fr-FR" sz="2000" b="0" strike="noStrike" spc="9">
                <a:latin typeface="Arial MT"/>
              </a:rPr>
              <a:t> </a:t>
            </a:r>
            <a:r>
              <a:rPr lang="fr-FR" sz="2000" b="0" strike="noStrike" spc="-1">
                <a:latin typeface="Arial MT"/>
              </a:rPr>
              <a:t>+</a:t>
            </a:r>
            <a:r>
              <a:rPr lang="fr-FR" sz="2000" b="0" strike="noStrike" spc="327">
                <a:latin typeface="Arial MT"/>
              </a:rPr>
              <a:t> </a:t>
            </a:r>
            <a:r>
              <a:rPr lang="fr-FR" sz="2000" b="0" strike="noStrike" spc="-211">
                <a:latin typeface="Arial MT"/>
              </a:rPr>
              <a:t>Client</a:t>
            </a:r>
            <a:r>
              <a:rPr lang="fr-FR" sz="2000" b="0" strike="noStrike" spc="29">
                <a:latin typeface="Arial MT"/>
              </a:rPr>
              <a:t> </a:t>
            </a:r>
            <a:r>
              <a:rPr lang="fr-FR" sz="2000" b="0" strike="noStrike" spc="-327">
                <a:latin typeface="Arial MT"/>
              </a:rPr>
              <a:t>2</a:t>
            </a:r>
            <a:r>
              <a:rPr lang="fr-FR" sz="2000" b="0" strike="noStrike" spc="-15">
                <a:latin typeface="Arial MT"/>
              </a:rPr>
              <a:t> </a:t>
            </a:r>
            <a:r>
              <a:rPr lang="fr-FR" sz="2000" b="0" strike="noStrike" spc="-245">
                <a:latin typeface="Arial MT"/>
              </a:rPr>
              <a:t>(09:15)</a:t>
            </a:r>
            <a:r>
              <a:rPr lang="fr-FR" sz="2000" b="0" strike="noStrike" spc="83">
                <a:latin typeface="Arial MT"/>
              </a:rPr>
              <a:t> </a:t>
            </a:r>
            <a:r>
              <a:rPr lang="fr-FR" sz="2000" b="0" strike="noStrike" spc="-211">
                <a:latin typeface="Arial MT"/>
              </a:rPr>
              <a:t>-</a:t>
            </a:r>
            <a:r>
              <a:rPr lang="fr-FR" sz="2000" b="0" strike="noStrike" spc="-406">
                <a:latin typeface="Arial MT"/>
              </a:rPr>
              <a:t>+</a:t>
            </a:r>
            <a:endParaRPr lang="fr-FR" sz="2000" b="0" strike="noStrike" spc="-1">
              <a:latin typeface="Arial"/>
            </a:endParaRPr>
          </a:p>
          <a:p>
            <a:pPr marL="1001520">
              <a:lnSpc>
                <a:spcPts val="2350"/>
              </a:lnSpc>
            </a:pPr>
            <a:r>
              <a:rPr lang="fr-FR" sz="2000" b="0" strike="noStrike" spc="-205">
                <a:latin typeface="Arial MT"/>
              </a:rPr>
              <a:t>Client</a:t>
            </a:r>
            <a:r>
              <a:rPr lang="fr-FR" sz="2000" b="0" strike="noStrike" spc="72">
                <a:latin typeface="Arial MT"/>
              </a:rPr>
              <a:t> </a:t>
            </a:r>
            <a:r>
              <a:rPr lang="fr-FR" sz="2000" b="0" strike="noStrike" spc="-140">
                <a:latin typeface="Arial MT"/>
              </a:rPr>
              <a:t>4</a:t>
            </a:r>
            <a:r>
              <a:rPr lang="fr-FR" sz="2000" b="0" strike="noStrike" spc="-126">
                <a:latin typeface="Arial MT"/>
              </a:rPr>
              <a:t> </a:t>
            </a:r>
            <a:r>
              <a:rPr lang="fr-FR" sz="2000" b="0" strike="noStrike" spc="-270">
                <a:latin typeface="Arial MT"/>
              </a:rPr>
              <a:t>(10:10)</a:t>
            </a:r>
            <a:r>
              <a:rPr lang="fr-FR" sz="2000" b="0" strike="noStrike" spc="143">
                <a:latin typeface="Arial MT"/>
              </a:rPr>
              <a:t> </a:t>
            </a:r>
            <a:r>
              <a:rPr lang="fr-FR" sz="2000" b="0" strike="noStrike" spc="-341">
                <a:latin typeface="Arial MT"/>
              </a:rPr>
              <a:t>+</a:t>
            </a:r>
            <a:r>
              <a:rPr lang="fr-FR" sz="2000" b="0" strike="noStrike" spc="287">
                <a:latin typeface="Arial MT"/>
              </a:rPr>
              <a:t> </a:t>
            </a:r>
            <a:r>
              <a:rPr lang="fr-FR" sz="2000" b="0" strike="noStrike" spc="-236">
                <a:latin typeface="Arial MT"/>
              </a:rPr>
              <a:t>Dépôt</a:t>
            </a:r>
            <a:r>
              <a:rPr lang="fr-FR" sz="2000" b="0" strike="noStrike" spc="52">
                <a:latin typeface="Arial MT"/>
              </a:rPr>
              <a:t> </a:t>
            </a:r>
            <a:r>
              <a:rPr lang="fr-FR" sz="2000" b="0" strike="noStrike" spc="-92">
                <a:latin typeface="Arial MT"/>
              </a:rPr>
              <a:t>(10.55)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317" name="object 14"/>
          <p:cNvSpPr/>
          <p:nvPr/>
        </p:nvSpPr>
        <p:spPr>
          <a:xfrm>
            <a:off x="15720120" y="4093920"/>
            <a:ext cx="872640" cy="58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720" rIns="0" bIns="0" anchor="t">
            <a:spAutoFit/>
          </a:bodyPr>
          <a:lstStyle/>
          <a:p>
            <a:pPr marL="18360" indent="-6480">
              <a:lnSpc>
                <a:spcPts val="2100"/>
              </a:lnSpc>
              <a:spcBef>
                <a:spcPts val="431"/>
              </a:spcBef>
              <a:tabLst>
                <a:tab pos="0" algn="l"/>
              </a:tabLst>
            </a:pPr>
            <a:r>
              <a:rPr lang="fr-FR" sz="2000" b="0" strike="noStrike" spc="-111">
                <a:latin typeface="Cambria"/>
              </a:rPr>
              <a:t>Horaires </a:t>
            </a:r>
            <a:r>
              <a:rPr lang="fr-FR" sz="2000" b="0" strike="noStrike" spc="-12">
                <a:latin typeface="Cambria"/>
              </a:rPr>
              <a:t>precís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318" name="object 15"/>
          <p:cNvSpPr/>
          <p:nvPr/>
        </p:nvSpPr>
        <p:spPr>
          <a:xfrm>
            <a:off x="15720120" y="6252840"/>
            <a:ext cx="897480" cy="58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720" rIns="0" bIns="0" anchor="t">
            <a:spAutoFit/>
          </a:bodyPr>
          <a:lstStyle/>
          <a:p>
            <a:pPr marL="14760" indent="-2520">
              <a:lnSpc>
                <a:spcPts val="2100"/>
              </a:lnSpc>
              <a:spcBef>
                <a:spcPts val="431"/>
              </a:spcBef>
              <a:tabLst>
                <a:tab pos="0" algn="l"/>
              </a:tabLst>
            </a:pPr>
            <a:r>
              <a:rPr lang="fr-FR" sz="2000" b="0" strike="noStrike" spc="-137">
                <a:latin typeface="Cambria"/>
              </a:rPr>
              <a:t>Itinéraire </a:t>
            </a:r>
            <a:r>
              <a:rPr lang="fr-FR" sz="2000" b="0" strike="noStrike" spc="-12">
                <a:latin typeface="Cambria"/>
              </a:rPr>
              <a:t>détaillé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319" name="object 16"/>
          <p:cNvSpPr/>
          <p:nvPr/>
        </p:nvSpPr>
        <p:spPr>
          <a:xfrm>
            <a:off x="15642360" y="9413640"/>
            <a:ext cx="13176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500" b="0" strike="noStrike" spc="-52">
                <a:latin typeface="Cambria"/>
              </a:rPr>
              <a:t>G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320" name="object 17"/>
          <p:cNvSpPr/>
          <p:nvPr/>
        </p:nvSpPr>
        <p:spPr>
          <a:xfrm>
            <a:off x="16346520" y="9413640"/>
            <a:ext cx="98892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500" b="0" strike="noStrike" spc="-75">
                <a:latin typeface="Cambria"/>
              </a:rPr>
              <a:t>NotebookLM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321" name="Picture 320"/>
          <p:cNvPicPr/>
          <p:nvPr/>
        </p:nvPicPr>
        <p:blipFill>
          <a:blip r:embed="rId4"/>
          <a:stretch/>
        </p:blipFill>
        <p:spPr>
          <a:xfrm>
            <a:off x="0" y="-21240"/>
            <a:ext cx="17475120" cy="978588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321"/>
          <p:cNvPicPr/>
          <p:nvPr/>
        </p:nvPicPr>
        <p:blipFill>
          <a:blip r:embed="rId5"/>
          <a:stretch/>
        </p:blipFill>
        <p:spPr>
          <a:xfrm>
            <a:off x="16113240" y="9401400"/>
            <a:ext cx="136188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object 2"/>
          <p:cNvPicPr/>
          <p:nvPr/>
        </p:nvPicPr>
        <p:blipFill>
          <a:blip r:embed="rId2"/>
          <a:stretch/>
        </p:blipFill>
        <p:spPr>
          <a:xfrm>
            <a:off x="990720" y="3225960"/>
            <a:ext cx="875880" cy="736200"/>
          </a:xfrm>
          <a:prstGeom prst="rect">
            <a:avLst/>
          </a:prstGeom>
          <a:ln w="0">
            <a:noFill/>
          </a:ln>
        </p:spPr>
      </p:pic>
      <p:pic>
        <p:nvPicPr>
          <p:cNvPr id="347" name="object 3"/>
          <p:cNvPicPr/>
          <p:nvPr/>
        </p:nvPicPr>
        <p:blipFill>
          <a:blip r:embed="rId3"/>
          <a:stretch/>
        </p:blipFill>
        <p:spPr>
          <a:xfrm>
            <a:off x="6388200" y="3111480"/>
            <a:ext cx="901440" cy="977400"/>
          </a:xfrm>
          <a:prstGeom prst="rect">
            <a:avLst/>
          </a:prstGeom>
          <a:ln w="0">
            <a:noFill/>
          </a:ln>
        </p:spPr>
      </p:pic>
      <p:pic>
        <p:nvPicPr>
          <p:cNvPr id="348" name="object 4"/>
          <p:cNvPicPr/>
          <p:nvPr/>
        </p:nvPicPr>
        <p:blipFill>
          <a:blip r:embed="rId4"/>
          <a:stretch/>
        </p:blipFill>
        <p:spPr>
          <a:xfrm>
            <a:off x="11773080" y="3111480"/>
            <a:ext cx="1091880" cy="96480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991800" y="729360"/>
            <a:ext cx="15317280" cy="164196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fr-FR" sz="3950" b="0" strike="noStrike" spc="-1">
                <a:solidFill>
                  <a:srgbClr val="000000"/>
                </a:solidFill>
                <a:latin typeface="Arial MT"/>
              </a:rPr>
              <a:t>La</a:t>
            </a:r>
            <a:r>
              <a:rPr lang="fr-FR" sz="3950" b="0" strike="noStrike" spc="-19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117">
                <a:solidFill>
                  <a:srgbClr val="000000"/>
                </a:solidFill>
                <a:latin typeface="Arial MT"/>
              </a:rPr>
              <a:t>route</a:t>
            </a:r>
            <a:r>
              <a:rPr lang="fr-FR" sz="3950" b="0" strike="noStrike" spc="-16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000000"/>
                </a:solidFill>
                <a:latin typeface="Arial MT"/>
              </a:rPr>
              <a:t>à</a:t>
            </a:r>
            <a:r>
              <a:rPr lang="fr-FR" sz="3950" b="0" strike="noStrike" spc="-8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233">
                <a:solidFill>
                  <a:srgbClr val="000000"/>
                </a:solidFill>
                <a:latin typeface="Arial MT"/>
              </a:rPr>
              <a:t>venir:</a:t>
            </a:r>
            <a:r>
              <a:rPr lang="fr-FR" sz="3950" b="0" strike="noStrike" spc="-24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134">
                <a:solidFill>
                  <a:srgbClr val="000000"/>
                </a:solidFill>
                <a:latin typeface="Arial MT"/>
              </a:rPr>
              <a:t>pistes</a:t>
            </a:r>
            <a:r>
              <a:rPr lang="fr-FR" sz="3950" b="0" strike="noStrike" spc="-16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111">
                <a:solidFill>
                  <a:srgbClr val="000000"/>
                </a:solidFill>
                <a:latin typeface="Arial MT"/>
              </a:rPr>
              <a:t>d'amélioration</a:t>
            </a:r>
            <a:r>
              <a:rPr lang="fr-FR" sz="3950" b="0" strike="noStrike" spc="-43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157">
                <a:solidFill>
                  <a:srgbClr val="000000"/>
                </a:solidFill>
                <a:latin typeface="Arial MT"/>
              </a:rPr>
              <a:t>et</a:t>
            </a:r>
            <a:r>
              <a:rPr lang="fr-FR" sz="3950" b="0" strike="noStrike" spc="-17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109">
                <a:solidFill>
                  <a:srgbClr val="000000"/>
                </a:solidFill>
                <a:latin typeface="Arial MT"/>
              </a:rPr>
              <a:t>perspectives</a:t>
            </a:r>
            <a:r>
              <a:rPr lang="fr-FR" sz="3950" b="0" strike="noStrike" spc="13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950" b="0" strike="noStrike" spc="77">
                <a:solidFill>
                  <a:srgbClr val="000000"/>
                </a:solidFill>
                <a:latin typeface="Arial MT"/>
              </a:rPr>
              <a:t>d'évolution.</a:t>
            </a:r>
            <a:endParaRPr lang="fr-FR" sz="3950" b="0" strike="noStrike" spc="-1">
              <a:latin typeface="Calibri"/>
            </a:endParaRPr>
          </a:p>
        </p:txBody>
      </p:sp>
      <p:sp>
        <p:nvSpPr>
          <p:cNvPr id="350" name="object 6"/>
          <p:cNvSpPr/>
          <p:nvPr/>
        </p:nvSpPr>
        <p:spPr>
          <a:xfrm>
            <a:off x="965520" y="1414080"/>
            <a:ext cx="15244200" cy="83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8120" rIns="0" bIns="0" anchor="t">
            <a:spAutoFit/>
          </a:bodyPr>
          <a:lstStyle/>
          <a:p>
            <a:pPr marL="12600" indent="17280">
              <a:lnSpc>
                <a:spcPts val="2999"/>
              </a:lnSpc>
              <a:spcBef>
                <a:spcPts val="615"/>
              </a:spcBef>
              <a:tabLst>
                <a:tab pos="0" algn="l"/>
              </a:tabLst>
            </a:pPr>
            <a:r>
              <a:rPr lang="fr-FR" sz="2900" b="0" strike="noStrike" spc="-46">
                <a:latin typeface="Times New Roman"/>
              </a:rPr>
              <a:t>Notre</a:t>
            </a:r>
            <a:r>
              <a:rPr lang="fr-FR" sz="2900" b="0" strike="noStrike" spc="-55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solution</a:t>
            </a:r>
            <a:r>
              <a:rPr lang="fr-FR" sz="2900" b="0" strike="noStrike" spc="154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basee</a:t>
            </a:r>
            <a:r>
              <a:rPr lang="fr-FR" sz="2900" b="0" strike="noStrike" spc="-55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sur</a:t>
            </a:r>
            <a:r>
              <a:rPr lang="fr-FR" sz="2900" b="0" strike="noStrike" spc="-7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un</a:t>
            </a:r>
            <a:r>
              <a:rPr lang="fr-FR" sz="2900" b="0" strike="noStrike" spc="-151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solveur</a:t>
            </a:r>
            <a:r>
              <a:rPr lang="fr-FR" sz="2900" b="0" strike="noStrike" spc="29">
                <a:latin typeface="Times New Roman"/>
              </a:rPr>
              <a:t> </a:t>
            </a:r>
            <a:r>
              <a:rPr lang="fr-FR" sz="2900" b="0" strike="noStrike" spc="-12">
                <a:latin typeface="Times New Roman"/>
              </a:rPr>
              <a:t>exact</a:t>
            </a:r>
            <a:r>
              <a:rPr lang="fr-FR" sz="2900" b="0" strike="noStrike" spc="-26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est</a:t>
            </a:r>
            <a:r>
              <a:rPr lang="fr-FR" sz="2900" b="0" strike="noStrike" spc="4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performante,</a:t>
            </a:r>
            <a:r>
              <a:rPr lang="fr-FR" sz="2900" b="0" strike="noStrike" spc="202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mais</a:t>
            </a:r>
            <a:r>
              <a:rPr lang="fr-FR" sz="2900" b="0" strike="noStrike" spc="-35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pour</a:t>
            </a:r>
            <a:r>
              <a:rPr lang="fr-FR" sz="2900" b="0" strike="noStrike" spc="-21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des</a:t>
            </a:r>
            <a:r>
              <a:rPr lang="fr-FR" sz="2900" b="0" strike="noStrike" spc="-177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instances</a:t>
            </a:r>
            <a:r>
              <a:rPr lang="fr-FR" sz="2900" b="0" strike="noStrike" spc="-75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de</a:t>
            </a:r>
            <a:r>
              <a:rPr lang="fr-FR" sz="2900" b="0" strike="noStrike" spc="-131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très</a:t>
            </a:r>
            <a:r>
              <a:rPr lang="fr-FR" sz="2900" b="0" strike="noStrike" spc="-80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grande</a:t>
            </a:r>
            <a:r>
              <a:rPr lang="fr-FR" sz="2900" b="0" strike="noStrike" spc="-32">
                <a:latin typeface="Times New Roman"/>
              </a:rPr>
              <a:t> </a:t>
            </a:r>
            <a:r>
              <a:rPr lang="fr-FR" sz="2900" b="0" strike="noStrike" spc="-12">
                <a:latin typeface="Times New Roman"/>
              </a:rPr>
              <a:t>taille, </a:t>
            </a:r>
            <a:r>
              <a:rPr lang="fr-FR" sz="2900" b="0" strike="noStrike" spc="-1">
                <a:latin typeface="Times New Roman"/>
              </a:rPr>
              <a:t>des</a:t>
            </a:r>
            <a:r>
              <a:rPr lang="fr-FR" sz="2900" b="0" strike="noStrike" spc="-12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approches</a:t>
            </a:r>
            <a:r>
              <a:rPr lang="fr-FR" sz="2900" b="0" strike="noStrike" spc="117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complémentaires</a:t>
            </a:r>
            <a:r>
              <a:rPr lang="fr-FR" sz="2900" b="0" strike="noStrike" spc="24">
                <a:latin typeface="Times New Roman"/>
              </a:rPr>
              <a:t> </a:t>
            </a:r>
            <a:r>
              <a:rPr lang="fr-FR" sz="2900" b="0" strike="noStrike" spc="-12">
                <a:latin typeface="Times New Roman"/>
              </a:rPr>
              <a:t>peuvent</a:t>
            </a:r>
            <a:r>
              <a:rPr lang="fr-FR" sz="2900" b="0" strike="noStrike" spc="72">
                <a:latin typeface="Times New Roman"/>
              </a:rPr>
              <a:t> </a:t>
            </a:r>
            <a:r>
              <a:rPr lang="fr-FR" sz="2900" b="0" strike="noStrike" spc="-1">
                <a:latin typeface="Times New Roman"/>
              </a:rPr>
              <a:t>être</a:t>
            </a:r>
            <a:r>
              <a:rPr lang="fr-FR" sz="2900" b="0" strike="noStrike" spc="38">
                <a:latin typeface="Times New Roman"/>
              </a:rPr>
              <a:t> </a:t>
            </a:r>
            <a:r>
              <a:rPr lang="fr-FR" sz="2900" b="0" strike="noStrike" spc="-12">
                <a:latin typeface="Times New Roman"/>
              </a:rPr>
              <a:t>envisagées.</a:t>
            </a:r>
            <a:endParaRPr lang="fr-FR" sz="2900" b="0" strike="noStrike" spc="-1">
              <a:latin typeface="Arial"/>
            </a:endParaRPr>
          </a:p>
        </p:txBody>
      </p:sp>
      <p:sp>
        <p:nvSpPr>
          <p:cNvPr id="351" name="object 7"/>
          <p:cNvSpPr/>
          <p:nvPr/>
        </p:nvSpPr>
        <p:spPr>
          <a:xfrm>
            <a:off x="967680" y="4231080"/>
            <a:ext cx="4501800" cy="44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9840" rIns="0" bIns="0" anchor="t">
            <a:spAutoFit/>
          </a:bodyPr>
          <a:lstStyle/>
          <a:p>
            <a:pPr marL="15120" indent="-3240">
              <a:lnSpc>
                <a:spcPts val="3600"/>
              </a:lnSpc>
              <a:spcBef>
                <a:spcPts val="550"/>
              </a:spcBef>
              <a:tabLst>
                <a:tab pos="0" algn="l"/>
              </a:tabLst>
            </a:pPr>
            <a:r>
              <a:rPr lang="fr-FR" sz="3300" b="0" strike="noStrike" spc="-12">
                <a:latin typeface="Calibri"/>
              </a:rPr>
              <a:t>Heuristiques</a:t>
            </a:r>
            <a:r>
              <a:rPr lang="fr-FR" sz="3300" b="0" strike="noStrike" spc="-1">
                <a:latin typeface="Calibri"/>
              </a:rPr>
              <a:t>	</a:t>
            </a:r>
            <a:r>
              <a:rPr lang="fr-FR" sz="3300" b="0" strike="noStrike" spc="69">
                <a:latin typeface="Calibri"/>
              </a:rPr>
              <a:t>de </a:t>
            </a:r>
            <a:r>
              <a:rPr lang="fr-FR" sz="3300" b="0" strike="noStrike" spc="38">
                <a:latin typeface="Calibri"/>
              </a:rPr>
              <a:t>Construction</a:t>
            </a:r>
            <a:endParaRPr lang="fr-FR" sz="3300" b="0" strike="noStrike" spc="-1">
              <a:latin typeface="Arial"/>
            </a:endParaRPr>
          </a:p>
          <a:p>
            <a:pPr marL="409680" indent="-232920">
              <a:lnSpc>
                <a:spcPct val="94000"/>
              </a:lnSpc>
              <a:spcBef>
                <a:spcPts val="2750"/>
              </a:spcBef>
              <a:buClr>
                <a:srgbClr val="000000"/>
              </a:buClr>
              <a:buFont typeface="Symbol" charset="2"/>
              <a:buChar char=""/>
              <a:tabLst>
                <a:tab pos="426240" algn="l"/>
              </a:tabLst>
            </a:pPr>
            <a:r>
              <a:rPr lang="fr-FR" sz="2550" b="0" strike="noStrike" spc="-35">
                <a:latin typeface="Cambria"/>
              </a:rPr>
              <a:t>Implémentation</a:t>
            </a:r>
            <a:r>
              <a:rPr lang="fr-FR" sz="2550" b="0" strike="noStrike" spc="-100">
                <a:latin typeface="Cambria"/>
              </a:rPr>
              <a:t> </a:t>
            </a:r>
            <a:r>
              <a:rPr lang="fr-FR" sz="2550" b="0" strike="noStrike" spc="-52">
                <a:latin typeface="Cambria"/>
              </a:rPr>
              <a:t>d'algorithmes 	</a:t>
            </a:r>
            <a:r>
              <a:rPr lang="fr-FR" sz="2400" b="0" strike="noStrike" spc="-1">
                <a:latin typeface="Cambria"/>
              </a:rPr>
              <a:t>comme</a:t>
            </a:r>
            <a:r>
              <a:rPr lang="fr-FR" sz="2400" b="0" strike="noStrike" spc="29">
                <a:latin typeface="Cambria"/>
              </a:rPr>
              <a:t> </a:t>
            </a:r>
            <a:r>
              <a:rPr lang="fr-FR" sz="2400" b="0" strike="noStrike" spc="-55">
                <a:latin typeface="Cambria"/>
              </a:rPr>
              <a:t>Clark-</a:t>
            </a:r>
            <a:r>
              <a:rPr lang="fr-FR" sz="2400" b="0" strike="noStrike" spc="-21">
                <a:latin typeface="Cambria"/>
              </a:rPr>
              <a:t>Wright</a:t>
            </a:r>
            <a:r>
              <a:rPr lang="fr-FR" sz="2400" b="0" strike="noStrike" spc="128">
                <a:latin typeface="Cambria"/>
              </a:rPr>
              <a:t> </a:t>
            </a:r>
            <a:r>
              <a:rPr lang="fr-FR" sz="2400" b="0" strike="noStrike" spc="-12">
                <a:latin typeface="Cambria"/>
              </a:rPr>
              <a:t>Savings 	</a:t>
            </a:r>
            <a:r>
              <a:rPr lang="fr-FR" sz="2550" b="0" strike="noStrike" spc="-100">
                <a:latin typeface="Cambria"/>
              </a:rPr>
              <a:t>pour</a:t>
            </a:r>
            <a:r>
              <a:rPr lang="fr-FR" sz="2550" b="0" strike="noStrike" spc="-35">
                <a:latin typeface="Cambria"/>
              </a:rPr>
              <a:t> </a:t>
            </a:r>
            <a:r>
              <a:rPr lang="fr-FR" sz="2550" b="0" strike="noStrike" spc="-114">
                <a:latin typeface="Cambria"/>
              </a:rPr>
              <a:t>générer</a:t>
            </a:r>
            <a:r>
              <a:rPr lang="fr-FR" sz="2550" b="0" strike="noStrike" spc="-26">
                <a:latin typeface="Cambria"/>
              </a:rPr>
              <a:t> </a:t>
            </a:r>
            <a:r>
              <a:rPr lang="fr-FR" sz="2550" b="0" strike="noStrike" spc="-100">
                <a:latin typeface="Cambria"/>
              </a:rPr>
              <a:t>rapidement</a:t>
            </a:r>
            <a:r>
              <a:rPr lang="fr-FR" sz="2550" b="0" strike="noStrike" spc="18">
                <a:latin typeface="Cambria"/>
              </a:rPr>
              <a:t> </a:t>
            </a:r>
            <a:r>
              <a:rPr lang="fr-FR" sz="2550" b="0" strike="noStrike" spc="-26">
                <a:latin typeface="Cambria"/>
              </a:rPr>
              <a:t>une 	</a:t>
            </a:r>
            <a:r>
              <a:rPr lang="fr-FR" sz="2700" b="0" strike="noStrike" spc="-197">
                <a:latin typeface="Cambria"/>
              </a:rPr>
              <a:t>bonne</a:t>
            </a:r>
            <a:r>
              <a:rPr lang="fr-FR" sz="2700" b="0" strike="noStrike" spc="63">
                <a:latin typeface="Cambria"/>
              </a:rPr>
              <a:t> </a:t>
            </a:r>
            <a:r>
              <a:rPr lang="fr-FR" sz="2700" b="0" strike="noStrike" spc="-165">
                <a:latin typeface="Cambria"/>
              </a:rPr>
              <a:t>solution</a:t>
            </a:r>
            <a:r>
              <a:rPr lang="fr-FR" sz="2700" b="0" strike="noStrike" spc="32">
                <a:latin typeface="Cambria"/>
              </a:rPr>
              <a:t> </a:t>
            </a:r>
            <a:r>
              <a:rPr lang="fr-FR" sz="2700" b="0" strike="noStrike" spc="-12">
                <a:latin typeface="Cambria"/>
              </a:rPr>
              <a:t>initiale.</a:t>
            </a:r>
            <a:endParaRPr lang="fr-FR" sz="2700" b="0" strike="noStrike" spc="-1">
              <a:latin typeface="Arial"/>
            </a:endParaRPr>
          </a:p>
          <a:p>
            <a:pPr marL="413280" indent="-237960" algn="just">
              <a:lnSpc>
                <a:spcPct val="93000"/>
              </a:lnSpc>
              <a:spcBef>
                <a:spcPts val="1460"/>
              </a:spcBef>
              <a:buClr>
                <a:srgbClr val="000000"/>
              </a:buClr>
              <a:buFont typeface="Symbol" charset="2"/>
              <a:buChar char=""/>
              <a:tabLst>
                <a:tab pos="419040" algn="l"/>
              </a:tabLst>
            </a:pPr>
            <a:r>
              <a:rPr lang="fr-FR" sz="2600" b="0" strike="noStrike" spc="-52">
                <a:latin typeface="Cambria"/>
              </a:rPr>
              <a:t>Utilisation</a:t>
            </a:r>
            <a:r>
              <a:rPr lang="fr-FR" sz="2600" b="0" strike="noStrike" spc="-97">
                <a:latin typeface="Cambria"/>
              </a:rPr>
              <a:t> </a:t>
            </a:r>
            <a:r>
              <a:rPr lang="fr-FR" sz="2600" b="0" strike="noStrike" spc="-66">
                <a:latin typeface="Cambria"/>
              </a:rPr>
              <a:t>comme</a:t>
            </a:r>
            <a:r>
              <a:rPr lang="fr-FR" sz="2600" b="0" strike="noStrike" spc="-80">
                <a:latin typeface="Cambria"/>
              </a:rPr>
              <a:t> </a:t>
            </a:r>
            <a:r>
              <a:rPr lang="fr-FR" sz="2600" b="0" strike="noStrike" spc="-35">
                <a:latin typeface="Cambria"/>
              </a:rPr>
              <a:t>guide</a:t>
            </a:r>
            <a:r>
              <a:rPr lang="fr-FR" sz="2600" b="0" strike="noStrike" spc="-60">
                <a:latin typeface="Cambria"/>
              </a:rPr>
              <a:t> </a:t>
            </a:r>
            <a:r>
              <a:rPr lang="fr-FR" sz="2600" b="0" strike="noStrike" spc="-21">
                <a:latin typeface="Cambria"/>
              </a:rPr>
              <a:t>pour 	</a:t>
            </a:r>
            <a:r>
              <a:rPr lang="fr-FR" sz="2600" b="0" strike="noStrike" spc="-55">
                <a:latin typeface="Cambria"/>
              </a:rPr>
              <a:t>le</a:t>
            </a:r>
            <a:r>
              <a:rPr lang="fr-FR" sz="2600" b="0" strike="noStrike" spc="-52">
                <a:latin typeface="Cambria"/>
              </a:rPr>
              <a:t> </a:t>
            </a:r>
            <a:r>
              <a:rPr lang="fr-FR" sz="2600" b="0" strike="noStrike" spc="-137">
                <a:latin typeface="Cambria"/>
              </a:rPr>
              <a:t>solveur</a:t>
            </a:r>
            <a:r>
              <a:rPr lang="fr-FR" sz="2600" b="0" strike="noStrike" spc="9">
                <a:latin typeface="Cambria"/>
              </a:rPr>
              <a:t> </a:t>
            </a:r>
            <a:r>
              <a:rPr lang="fr-FR" sz="2600" b="0" strike="noStrike" spc="-97">
                <a:latin typeface="Cambria"/>
              </a:rPr>
              <a:t>exact</a:t>
            </a:r>
            <a:r>
              <a:rPr lang="fr-FR" sz="2600" b="0" strike="noStrike" spc="-41">
                <a:latin typeface="Cambria"/>
              </a:rPr>
              <a:t> </a:t>
            </a:r>
            <a:r>
              <a:rPr lang="fr-FR" sz="2600" b="0" strike="noStrike" spc="-80">
                <a:latin typeface="Cambria"/>
              </a:rPr>
              <a:t>afin</a:t>
            </a:r>
            <a:r>
              <a:rPr lang="fr-FR" sz="2600" b="0" strike="noStrike" spc="-66">
                <a:latin typeface="Cambria"/>
              </a:rPr>
              <a:t> </a:t>
            </a:r>
            <a:r>
              <a:rPr lang="fr-FR" sz="2600" b="0" strike="noStrike" spc="-111">
                <a:latin typeface="Cambria"/>
              </a:rPr>
              <a:t>d'accélérer 	</a:t>
            </a:r>
            <a:r>
              <a:rPr lang="fr-FR" sz="2500" b="0" strike="noStrike" spc="-1">
                <a:latin typeface="Cambria"/>
              </a:rPr>
              <a:t>la</a:t>
            </a:r>
            <a:r>
              <a:rPr lang="fr-FR" sz="2500" b="0" strike="noStrike" spc="-126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convergence.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352" name="object 8"/>
          <p:cNvSpPr/>
          <p:nvPr/>
        </p:nvSpPr>
        <p:spPr>
          <a:xfrm>
            <a:off x="6365160" y="4231080"/>
            <a:ext cx="3292200" cy="51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fr-FR" sz="3300" b="0" strike="noStrike" spc="58">
                <a:latin typeface="Calibri"/>
              </a:rPr>
              <a:t>Méta-</a:t>
            </a:r>
            <a:r>
              <a:rPr lang="fr-FR" sz="3300" b="0" strike="noStrike" spc="38">
                <a:latin typeface="Calibri"/>
              </a:rPr>
              <a:t>heuristïques</a:t>
            </a:r>
            <a:endParaRPr lang="fr-FR" sz="3300" b="0" strike="noStrike" spc="-1">
              <a:latin typeface="Arial"/>
            </a:endParaRPr>
          </a:p>
        </p:txBody>
      </p:sp>
      <p:sp>
        <p:nvSpPr>
          <p:cNvPr id="353" name="object 9"/>
          <p:cNvSpPr/>
          <p:nvPr/>
        </p:nvSpPr>
        <p:spPr>
          <a:xfrm>
            <a:off x="11752560" y="4231080"/>
            <a:ext cx="4748760" cy="556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9840" rIns="0" bIns="0" anchor="t">
            <a:spAutoFit/>
          </a:bodyPr>
          <a:lstStyle/>
          <a:p>
            <a:pPr marL="29880" indent="-17640">
              <a:lnSpc>
                <a:spcPts val="3600"/>
              </a:lnSpc>
              <a:spcBef>
                <a:spcPts val="550"/>
              </a:spcBef>
              <a:tabLst>
                <a:tab pos="0" algn="l"/>
              </a:tabLst>
            </a:pPr>
            <a:r>
              <a:rPr lang="fr-FR" sz="3300" b="0" strike="noStrike" spc="-12">
                <a:latin typeface="Calibri"/>
              </a:rPr>
              <a:t>Optimisations Techniques</a:t>
            </a:r>
            <a:endParaRPr lang="fr-FR" sz="3300" b="0" strike="noStrike" spc="-1">
              <a:latin typeface="Arial"/>
            </a:endParaRPr>
          </a:p>
          <a:p>
            <a:pPr marL="381600" indent="-245880">
              <a:lnSpc>
                <a:spcPct val="96000"/>
              </a:lnSpc>
              <a:spcBef>
                <a:spcPts val="2679"/>
              </a:spcBef>
              <a:buClr>
                <a:srgbClr val="000000"/>
              </a:buClr>
              <a:buFont typeface="Symbol" charset="2"/>
              <a:buChar char=""/>
              <a:tabLst>
                <a:tab pos="385560" algn="l"/>
              </a:tabLst>
            </a:pPr>
            <a:r>
              <a:rPr lang="fr-FR" sz="2550" b="0" strike="noStrike" spc="-32">
                <a:latin typeface="Cambria"/>
              </a:rPr>
              <a:t>Parallélisation</a:t>
            </a:r>
            <a:r>
              <a:rPr lang="fr-FR" sz="2550" b="0" strike="noStrike" spc="-100">
                <a:latin typeface="Cambria"/>
              </a:rPr>
              <a:t> </a:t>
            </a:r>
            <a:r>
              <a:rPr lang="fr-FR" sz="2550" b="0" strike="noStrike" spc="-114">
                <a:latin typeface="Cambria"/>
              </a:rPr>
              <a:t>pour</a:t>
            </a:r>
            <a:r>
              <a:rPr lang="fr-FR" sz="2550" b="0" strike="noStrike" spc="24">
                <a:latin typeface="Cambria"/>
              </a:rPr>
              <a:t> </a:t>
            </a:r>
            <a:r>
              <a:rPr lang="fr-FR" sz="2550" b="0" strike="noStrike" spc="-72">
                <a:latin typeface="Cambria"/>
              </a:rPr>
              <a:t>explorer 	</a:t>
            </a:r>
            <a:r>
              <a:rPr lang="fr-FR" sz="2400" b="0" strike="noStrike" spc="-12">
                <a:latin typeface="Cambria"/>
              </a:rPr>
              <a:t>différentes</a:t>
            </a:r>
            <a:r>
              <a:rPr lang="fr-FR" sz="2400" b="0" strike="noStrike" spc="-97">
                <a:latin typeface="Cambria"/>
              </a:rPr>
              <a:t> </a:t>
            </a:r>
            <a:r>
              <a:rPr lang="fr-FR" sz="2400" b="0" strike="noStrike" spc="-21">
                <a:latin typeface="Cambria"/>
              </a:rPr>
              <a:t>stratégies</a:t>
            </a:r>
            <a:r>
              <a:rPr lang="fr-FR" sz="2400" b="0" strike="noStrike" spc="-55">
                <a:latin typeface="Cambria"/>
              </a:rPr>
              <a:t> </a:t>
            </a:r>
            <a:r>
              <a:rPr lang="fr-FR" sz="2400" b="0" strike="noStrike" spc="-26">
                <a:latin typeface="Cambria"/>
              </a:rPr>
              <a:t>de 	</a:t>
            </a:r>
            <a:r>
              <a:rPr lang="fr-FR" sz="2550" b="0" strike="noStrike" spc="-106">
                <a:latin typeface="Cambria"/>
              </a:rPr>
              <a:t>résolution</a:t>
            </a:r>
            <a:r>
              <a:rPr lang="fr-FR" sz="2550" b="0" strike="noStrike" spc="-35">
                <a:latin typeface="Cambria"/>
              </a:rPr>
              <a:t> </a:t>
            </a:r>
            <a:r>
              <a:rPr lang="fr-FR" sz="2550" b="0" strike="noStrike" spc="-1">
                <a:latin typeface="Cambria"/>
              </a:rPr>
              <a:t>en</a:t>
            </a:r>
            <a:r>
              <a:rPr lang="fr-FR" sz="2550" b="0" strike="noStrike" spc="-60">
                <a:latin typeface="Cambria"/>
              </a:rPr>
              <a:t> </a:t>
            </a:r>
            <a:r>
              <a:rPr lang="fr-FR" sz="2550" b="0" strike="noStrike" spc="-86">
                <a:latin typeface="Cambria"/>
              </a:rPr>
              <a:t>même</a:t>
            </a:r>
            <a:r>
              <a:rPr lang="fr-FR" sz="2550" b="0" strike="noStrike" spc="-52">
                <a:latin typeface="Cambria"/>
              </a:rPr>
              <a:t> </a:t>
            </a:r>
            <a:r>
              <a:rPr lang="fr-FR" sz="2550" b="0" strike="noStrike" spc="-12">
                <a:latin typeface="Cambria"/>
              </a:rPr>
              <a:t>temps.</a:t>
            </a:r>
            <a:endParaRPr lang="fr-FR" sz="2550" b="0" strike="noStrike" spc="-1">
              <a:latin typeface="Arial"/>
            </a:endParaRPr>
          </a:p>
          <a:p>
            <a:pPr marL="380880" indent="-246240">
              <a:lnSpc>
                <a:spcPct val="96000"/>
              </a:lnSpc>
              <a:spcBef>
                <a:spcPts val="1049"/>
              </a:spcBef>
              <a:buClr>
                <a:srgbClr val="000000"/>
              </a:buClr>
              <a:buFont typeface="Symbol" charset="2"/>
              <a:buChar char=""/>
              <a:tabLst>
                <a:tab pos="384120" algn="l"/>
              </a:tabLst>
            </a:pPr>
            <a:r>
              <a:rPr lang="fr-FR" sz="2700" b="0" strike="noStrike" spc="-106">
                <a:latin typeface="Cambria"/>
              </a:rPr>
              <a:t>Mise</a:t>
            </a:r>
            <a:r>
              <a:rPr lang="fr-FR" sz="2700" b="0" strike="noStrike" spc="-126">
                <a:latin typeface="Cambria"/>
              </a:rPr>
              <a:t> </a:t>
            </a:r>
            <a:r>
              <a:rPr lang="fr-FR" sz="2700" b="0" strike="noStrike" spc="-97">
                <a:latin typeface="Cambria"/>
              </a:rPr>
              <a:t>en</a:t>
            </a:r>
            <a:r>
              <a:rPr lang="fr-FR" sz="2700" b="0" strike="noStrike" spc="-140">
                <a:latin typeface="Cambria"/>
              </a:rPr>
              <a:t> </a:t>
            </a:r>
            <a:r>
              <a:rPr lang="fr-FR" sz="2700" b="0" strike="noStrike" spc="-75">
                <a:latin typeface="Cambria"/>
              </a:rPr>
              <a:t>cache</a:t>
            </a:r>
            <a:r>
              <a:rPr lang="fr-FR" sz="2700" b="0" strike="noStrike" spc="-72">
                <a:latin typeface="Cambria"/>
              </a:rPr>
              <a:t> </a:t>
            </a:r>
            <a:r>
              <a:rPr lang="fr-FR" sz="2700" b="0" strike="noStrike" spc="-145">
                <a:latin typeface="Cambria"/>
              </a:rPr>
              <a:t>des</a:t>
            </a:r>
            <a:r>
              <a:rPr lang="fr-FR" sz="2700" b="0" strike="noStrike" spc="-137">
                <a:latin typeface="Cambria"/>
              </a:rPr>
              <a:t> </a:t>
            </a:r>
            <a:r>
              <a:rPr lang="fr-FR" sz="2700" b="0" strike="noStrike" spc="-157">
                <a:latin typeface="Cambria"/>
              </a:rPr>
              <a:t>matrices</a:t>
            </a:r>
            <a:r>
              <a:rPr lang="fr-FR" sz="2700" b="0" strike="noStrike" spc="69">
                <a:latin typeface="Cambria"/>
              </a:rPr>
              <a:t> </a:t>
            </a:r>
            <a:r>
              <a:rPr lang="fr-FR" sz="2700" b="0" strike="noStrike" spc="-120">
                <a:latin typeface="Cambria"/>
              </a:rPr>
              <a:t>de 	</a:t>
            </a:r>
            <a:r>
              <a:rPr lang="fr-FR" sz="2600" b="0" strike="noStrike" spc="-100">
                <a:latin typeface="Cambria"/>
              </a:rPr>
              <a:t>distances</a:t>
            </a:r>
            <a:r>
              <a:rPr lang="fr-FR" sz="2600" b="0" strike="noStrike" spc="32">
                <a:latin typeface="Cambria"/>
              </a:rPr>
              <a:t> </a:t>
            </a:r>
            <a:r>
              <a:rPr lang="fr-FR" sz="2600" b="0" strike="noStrike" spc="-145">
                <a:latin typeface="Cambria"/>
              </a:rPr>
              <a:t>pour</a:t>
            </a:r>
            <a:r>
              <a:rPr lang="fr-FR" sz="2600" b="0" strike="noStrike" spc="-32">
                <a:latin typeface="Cambria"/>
              </a:rPr>
              <a:t> </a:t>
            </a:r>
            <a:r>
              <a:rPr lang="fr-FR" sz="2600" b="0" strike="noStrike" spc="-114">
                <a:latin typeface="Cambria"/>
              </a:rPr>
              <a:t>éviter</a:t>
            </a:r>
            <a:r>
              <a:rPr lang="fr-FR" sz="2600" b="0" strike="noStrike" spc="-15">
                <a:latin typeface="Cambria"/>
              </a:rPr>
              <a:t> </a:t>
            </a:r>
            <a:r>
              <a:rPr lang="fr-FR" sz="2600" b="0" strike="noStrike" spc="-26">
                <a:latin typeface="Cambria"/>
              </a:rPr>
              <a:t>les 	</a:t>
            </a:r>
            <a:r>
              <a:rPr lang="fr-FR" sz="2600" b="0" strike="noStrike" spc="-12">
                <a:latin typeface="Cambria"/>
              </a:rPr>
              <a:t>recalculs.</a:t>
            </a:r>
            <a:endParaRPr lang="fr-FR" sz="2600" b="0" strike="noStrike" spc="-1">
              <a:latin typeface="Arial"/>
            </a:endParaRPr>
          </a:p>
          <a:p>
            <a:pPr marL="380880" indent="-244440">
              <a:lnSpc>
                <a:spcPts val="2806"/>
              </a:lnSpc>
              <a:buClr>
                <a:srgbClr val="000000"/>
              </a:buClr>
              <a:buFont typeface="Symbol" charset="2"/>
              <a:buChar char=""/>
              <a:tabLst>
                <a:tab pos="380880" algn="l"/>
              </a:tabLst>
            </a:pPr>
            <a:r>
              <a:rPr lang="fr-FR" sz="2500" b="0" strike="noStrike" spc="-35">
                <a:latin typeface="Cambria"/>
              </a:rPr>
              <a:t>Pré-</a:t>
            </a:r>
            <a:r>
              <a:rPr lang="fr-FR" sz="2500" b="0" strike="noStrike" spc="-32">
                <a:latin typeface="Cambria"/>
              </a:rPr>
              <a:t>traitement</a:t>
            </a:r>
            <a:r>
              <a:rPr lang="fr-FR" sz="2500" b="0" strike="noStrike" spc="-111">
                <a:latin typeface="Cambria"/>
              </a:rPr>
              <a:t> </a:t>
            </a:r>
            <a:r>
              <a:rPr lang="fr-FR" sz="2500" b="0" strike="noStrike" spc="-55">
                <a:latin typeface="Cambria"/>
              </a:rPr>
              <a:t>des</a:t>
            </a:r>
            <a:r>
              <a:rPr lang="fr-FR" sz="2500" b="0" strike="noStrike" spc="-120">
                <a:latin typeface="Cambria"/>
              </a:rPr>
              <a:t> </a:t>
            </a:r>
            <a:r>
              <a:rPr lang="fr-FR" sz="2500" b="0" strike="noStrike" spc="-55">
                <a:latin typeface="Cambria"/>
              </a:rPr>
              <a:t>données</a:t>
            </a:r>
            <a:r>
              <a:rPr lang="fr-FR" sz="2500" b="0" strike="noStrike" spc="49">
                <a:latin typeface="Cambria"/>
              </a:rPr>
              <a:t> </a:t>
            </a:r>
            <a:r>
              <a:rPr lang="fr-FR" sz="2500" b="0" strike="noStrike" spc="-21">
                <a:latin typeface="Cambria"/>
              </a:rPr>
              <a:t>pour</a:t>
            </a:r>
            <a:endParaRPr lang="fr-FR" sz="2500" b="0" strike="noStrike" spc="-1">
              <a:latin typeface="Arial"/>
            </a:endParaRPr>
          </a:p>
          <a:p>
            <a:pPr marL="385560">
              <a:lnSpc>
                <a:spcPts val="2815"/>
              </a:lnSpc>
              <a:tabLst>
                <a:tab pos="380880" algn="l"/>
              </a:tabLst>
            </a:pPr>
            <a:r>
              <a:rPr lang="fr-FR" sz="2400" b="0" strike="noStrike" spc="-1">
                <a:latin typeface="Cambria"/>
              </a:rPr>
              <a:t>éliminer</a:t>
            </a:r>
            <a:r>
              <a:rPr lang="fr-FR" sz="2400" b="0" strike="noStrike" spc="52">
                <a:latin typeface="Cambria"/>
              </a:rPr>
              <a:t> </a:t>
            </a:r>
            <a:r>
              <a:rPr lang="fr-FR" sz="2400" b="0" strike="noStrike" spc="-1">
                <a:latin typeface="Cambria"/>
              </a:rPr>
              <a:t>les</a:t>
            </a:r>
            <a:r>
              <a:rPr lang="fr-FR" sz="2400" b="0" strike="noStrike" spc="-92">
                <a:latin typeface="Cambria"/>
              </a:rPr>
              <a:t> </a:t>
            </a:r>
            <a:r>
              <a:rPr lang="fr-FR" sz="2400" b="0" strike="noStrike" spc="-12">
                <a:latin typeface="Cambria"/>
              </a:rPr>
              <a:t>affectations</a:t>
            </a:r>
            <a:endParaRPr lang="fr-FR" sz="2400" b="0" strike="noStrike" spc="-1">
              <a:latin typeface="Arial"/>
            </a:endParaRPr>
          </a:p>
          <a:p>
            <a:pPr marL="388080">
              <a:lnSpc>
                <a:spcPts val="2959"/>
              </a:lnSpc>
              <a:tabLst>
                <a:tab pos="380880" algn="l"/>
              </a:tabLst>
            </a:pPr>
            <a:r>
              <a:rPr lang="fr-FR" sz="2500" b="0" strike="noStrike" spc="-55">
                <a:latin typeface="Cambria"/>
              </a:rPr>
              <a:t>impossibles</a:t>
            </a:r>
            <a:r>
              <a:rPr lang="fr-FR" sz="2500" b="0" strike="noStrike" spc="52">
                <a:latin typeface="Cambria"/>
              </a:rPr>
              <a:t> </a:t>
            </a:r>
            <a:r>
              <a:rPr lang="fr-FR" sz="2500" b="0" strike="noStrike" spc="-106">
                <a:latin typeface="Cambria"/>
              </a:rPr>
              <a:t>avant</a:t>
            </a:r>
            <a:r>
              <a:rPr lang="fr-FR" sz="2500" b="0" strike="noStrike" spc="-1">
                <a:latin typeface="Cambria"/>
              </a:rPr>
              <a:t> la</a:t>
            </a:r>
            <a:r>
              <a:rPr lang="fr-FR" sz="2500" b="0" strike="noStrike" spc="-140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résolution.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354" name="object 10"/>
          <p:cNvSpPr/>
          <p:nvPr/>
        </p:nvSpPr>
        <p:spPr>
          <a:xfrm>
            <a:off x="6502680" y="5528520"/>
            <a:ext cx="4408560" cy="351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7360" rIns="0" bIns="0" anchor="t">
            <a:spAutoFit/>
          </a:bodyPr>
          <a:lstStyle/>
          <a:p>
            <a:pPr marL="259560" indent="-246240">
              <a:lnSpc>
                <a:spcPct val="96000"/>
              </a:lnSpc>
              <a:spcBef>
                <a:spcPts val="215"/>
              </a:spcBef>
              <a:buClr>
                <a:srgbClr val="000000"/>
              </a:buClr>
              <a:buFont typeface="Symbol" charset="2"/>
              <a:buChar char=""/>
              <a:tabLst>
                <a:tab pos="259560" algn="l"/>
              </a:tabLst>
            </a:pPr>
            <a:r>
              <a:rPr lang="fr-FR" sz="2550" b="0" strike="noStrike" spc="-52">
                <a:latin typeface="Cambria"/>
              </a:rPr>
              <a:t>Exploration</a:t>
            </a:r>
            <a:r>
              <a:rPr lang="fr-FR" sz="2550" b="0" strike="noStrike" spc="-46">
                <a:latin typeface="Cambria"/>
              </a:rPr>
              <a:t> </a:t>
            </a:r>
            <a:r>
              <a:rPr lang="fr-FR" sz="2550" b="0" strike="noStrike" spc="-12">
                <a:latin typeface="Cambria"/>
              </a:rPr>
              <a:t>d'approches </a:t>
            </a:r>
            <a:r>
              <a:rPr lang="fr-FR" sz="2400" b="0" strike="noStrike" spc="-1">
                <a:latin typeface="Cambria"/>
              </a:rPr>
              <a:t>comme</a:t>
            </a:r>
            <a:r>
              <a:rPr lang="fr-FR" sz="2400" b="0" strike="noStrike" spc="24">
                <a:latin typeface="Cambria"/>
              </a:rPr>
              <a:t> </a:t>
            </a:r>
            <a:r>
              <a:rPr lang="fr-FR" sz="2400" b="0" strike="noStrike" spc="-1">
                <a:latin typeface="Cambria"/>
              </a:rPr>
              <a:t>les</a:t>
            </a:r>
            <a:r>
              <a:rPr lang="fr-FR" sz="2400" b="0" strike="noStrike" spc="103">
                <a:latin typeface="Cambria"/>
              </a:rPr>
              <a:t> </a:t>
            </a:r>
            <a:r>
              <a:rPr lang="fr-FR" sz="2400" b="0" strike="noStrike" spc="-12">
                <a:latin typeface="Cambria"/>
              </a:rPr>
              <a:t>Algorithmes </a:t>
            </a:r>
            <a:r>
              <a:rPr lang="fr-FR" sz="2550" b="0" strike="noStrike" spc="-80">
                <a:latin typeface="Cambria"/>
              </a:rPr>
              <a:t>Génétiques</a:t>
            </a:r>
            <a:r>
              <a:rPr lang="fr-FR" sz="2550" b="0" strike="noStrike" spc="-66">
                <a:latin typeface="Cambria"/>
              </a:rPr>
              <a:t> </a:t>
            </a:r>
            <a:r>
              <a:rPr lang="fr-FR" sz="2550" b="0" strike="noStrike" spc="-55">
                <a:latin typeface="Cambria"/>
              </a:rPr>
              <a:t>ou</a:t>
            </a:r>
            <a:r>
              <a:rPr lang="fr-FR" sz="2550" b="0" strike="noStrike" spc="-86">
                <a:latin typeface="Cambria"/>
              </a:rPr>
              <a:t> </a:t>
            </a:r>
            <a:r>
              <a:rPr lang="fr-FR" sz="2550" b="0" strike="noStrike" spc="-55">
                <a:latin typeface="Cambria"/>
              </a:rPr>
              <a:t>le</a:t>
            </a:r>
            <a:r>
              <a:rPr lang="fr-FR" sz="2550" b="0" strike="noStrike" spc="-86">
                <a:latin typeface="Cambria"/>
              </a:rPr>
              <a:t> </a:t>
            </a:r>
            <a:r>
              <a:rPr lang="fr-FR" sz="2550" b="0" strike="noStrike" spc="-72">
                <a:latin typeface="Cambria"/>
              </a:rPr>
              <a:t>Recuit</a:t>
            </a:r>
            <a:r>
              <a:rPr lang="fr-FR" sz="2550" b="0" strike="noStrike" spc="-15">
                <a:latin typeface="Cambria"/>
              </a:rPr>
              <a:t> </a:t>
            </a:r>
            <a:r>
              <a:rPr lang="fr-FR" sz="2550" b="0" strike="noStrike" spc="-41">
                <a:latin typeface="Cambria"/>
              </a:rPr>
              <a:t>Simulé.</a:t>
            </a:r>
            <a:endParaRPr lang="fr-FR" sz="2550" b="0" strike="noStrike" spc="-1">
              <a:latin typeface="Arial"/>
            </a:endParaRPr>
          </a:p>
          <a:p>
            <a:pPr marL="255960" indent="-243720">
              <a:lnSpc>
                <a:spcPct val="96000"/>
              </a:lnSpc>
              <a:spcBef>
                <a:spcPts val="1054"/>
              </a:spcBef>
              <a:buClr>
                <a:srgbClr val="000000"/>
              </a:buClr>
              <a:buFont typeface="Symbol" charset="2"/>
              <a:buChar char=""/>
              <a:tabLst>
                <a:tab pos="255960" algn="l"/>
                <a:tab pos="257760" algn="l"/>
              </a:tabLst>
            </a:pPr>
            <a:r>
              <a:rPr lang="fr-FR" sz="2700" b="0" strike="noStrike" spc="-1">
                <a:latin typeface="Cambria"/>
              </a:rPr>
              <a:t>	</a:t>
            </a:r>
            <a:r>
              <a:rPr lang="fr-FR" sz="2700" b="0" strike="noStrike" spc="-92">
                <a:latin typeface="Cambria"/>
              </a:rPr>
              <a:t>Idéal</a:t>
            </a:r>
            <a:r>
              <a:rPr lang="fr-FR" sz="2700" b="0" strike="noStrike" spc="-52">
                <a:latin typeface="Cambria"/>
              </a:rPr>
              <a:t> </a:t>
            </a:r>
            <a:r>
              <a:rPr lang="fr-FR" sz="2700" b="0" strike="noStrike" spc="-120">
                <a:latin typeface="Cambria"/>
              </a:rPr>
              <a:t>pour</a:t>
            </a:r>
            <a:r>
              <a:rPr lang="fr-FR" sz="2700" b="0" strike="noStrike" spc="-55">
                <a:latin typeface="Cambria"/>
              </a:rPr>
              <a:t> </a:t>
            </a:r>
            <a:r>
              <a:rPr lang="fr-FR" sz="2700" b="0" strike="noStrike" spc="-66">
                <a:latin typeface="Cambria"/>
              </a:rPr>
              <a:t>les</a:t>
            </a:r>
            <a:r>
              <a:rPr lang="fr-FR" sz="2700" b="0" strike="noStrike" spc="-137">
                <a:latin typeface="Cambria"/>
              </a:rPr>
              <a:t> problèmes</a:t>
            </a:r>
            <a:r>
              <a:rPr lang="fr-FR" sz="2700" b="0" strike="noStrike" spc="18">
                <a:latin typeface="Cambria"/>
              </a:rPr>
              <a:t> </a:t>
            </a:r>
            <a:r>
              <a:rPr lang="fr-FR" sz="2700" b="0" strike="noStrike" spc="-1">
                <a:latin typeface="Cambria"/>
              </a:rPr>
              <a:t>à</a:t>
            </a:r>
            <a:r>
              <a:rPr lang="fr-FR" sz="2700" b="0" strike="noStrike" spc="-171">
                <a:latin typeface="Cambria"/>
              </a:rPr>
              <a:t> </a:t>
            </a:r>
            <a:r>
              <a:rPr lang="fr-FR" sz="2700" b="0" strike="noStrike" spc="-92">
                <a:latin typeface="Cambria"/>
              </a:rPr>
              <a:t>très </a:t>
            </a:r>
            <a:r>
              <a:rPr lang="fr-FR" sz="2600" b="0" strike="noStrike" spc="-72">
                <a:latin typeface="Cambria"/>
              </a:rPr>
              <a:t>grande</a:t>
            </a:r>
            <a:r>
              <a:rPr lang="fr-FR" sz="2600" b="0" strike="noStrike" spc="-75">
                <a:latin typeface="Cambria"/>
              </a:rPr>
              <a:t> </a:t>
            </a:r>
            <a:r>
              <a:rPr lang="fr-FR" sz="2600" b="0" strike="noStrike" spc="-21">
                <a:latin typeface="Cambria"/>
              </a:rPr>
              <a:t>échelle</a:t>
            </a:r>
            <a:r>
              <a:rPr lang="fr-FR" sz="2600" b="0" strike="noStrike" spc="-52">
                <a:latin typeface="Cambria"/>
              </a:rPr>
              <a:t> </a:t>
            </a:r>
            <a:r>
              <a:rPr lang="fr-FR" sz="2600" b="0" strike="noStrike" spc="-120">
                <a:latin typeface="Cambria"/>
              </a:rPr>
              <a:t>où</a:t>
            </a:r>
            <a:r>
              <a:rPr lang="fr-FR" sz="2600" b="0" strike="noStrike" spc="-21">
                <a:latin typeface="Cambria"/>
              </a:rPr>
              <a:t> </a:t>
            </a:r>
            <a:r>
              <a:rPr lang="fr-FR" sz="2600" b="0" strike="noStrike" spc="-120">
                <a:latin typeface="Cambria"/>
              </a:rPr>
              <a:t>une</a:t>
            </a:r>
            <a:r>
              <a:rPr lang="fr-FR" sz="2600" b="0" strike="noStrike" spc="-26">
                <a:latin typeface="Cambria"/>
              </a:rPr>
              <a:t> </a:t>
            </a:r>
            <a:r>
              <a:rPr lang="fr-FR" sz="2600" b="0" strike="noStrike" spc="-12">
                <a:latin typeface="Cambria"/>
              </a:rPr>
              <a:t>solution </a:t>
            </a:r>
            <a:r>
              <a:rPr lang="fr-FR" sz="2600" b="0" strike="noStrike" spc="-100">
                <a:latin typeface="Cambria"/>
              </a:rPr>
              <a:t>de</a:t>
            </a:r>
            <a:r>
              <a:rPr lang="fr-FR" sz="2600" b="0" strike="noStrike" spc="-46">
                <a:latin typeface="Cambria"/>
              </a:rPr>
              <a:t> </a:t>
            </a:r>
            <a:r>
              <a:rPr lang="fr-FR" sz="2600" b="0" strike="noStrike" spc="-131">
                <a:latin typeface="Cambria"/>
              </a:rPr>
              <a:t>haute</a:t>
            </a:r>
            <a:r>
              <a:rPr lang="fr-FR" sz="2600" b="0" strike="noStrike" spc="-15">
                <a:latin typeface="Cambria"/>
              </a:rPr>
              <a:t> </a:t>
            </a:r>
            <a:r>
              <a:rPr lang="fr-FR" sz="2600" b="0" strike="noStrike" spc="-100">
                <a:latin typeface="Cambria"/>
              </a:rPr>
              <a:t>qualité</a:t>
            </a:r>
            <a:r>
              <a:rPr lang="fr-FR" sz="2600" b="0" strike="noStrike" spc="-1">
                <a:latin typeface="Cambria"/>
              </a:rPr>
              <a:t> </a:t>
            </a:r>
            <a:r>
              <a:rPr lang="fr-FR" sz="2600" b="0" strike="noStrike" spc="-21">
                <a:latin typeface="Cambria"/>
              </a:rPr>
              <a:t>(non </a:t>
            </a:r>
            <a:r>
              <a:rPr lang="fr-FR" sz="2500" b="0" strike="noStrike" spc="-60">
                <a:latin typeface="Cambria"/>
              </a:rPr>
              <a:t>nécessairement</a:t>
            </a:r>
            <a:r>
              <a:rPr lang="fr-FR" sz="2500" b="0" strike="noStrike" spc="-80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optimale)</a:t>
            </a:r>
            <a:r>
              <a:rPr lang="fr-FR" sz="2500" b="0" strike="noStrike" spc="4">
                <a:latin typeface="Cambria"/>
              </a:rPr>
              <a:t> </a:t>
            </a:r>
            <a:r>
              <a:rPr lang="fr-FR" sz="2500" b="0" strike="noStrike" spc="-26">
                <a:latin typeface="Cambria"/>
              </a:rPr>
              <a:t>est </a:t>
            </a:r>
            <a:r>
              <a:rPr lang="fr-FR" sz="2400" b="0" strike="noStrike" spc="-12">
                <a:latin typeface="Cambria"/>
              </a:rPr>
              <a:t>acceptable.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355" name="object 11"/>
          <p:cNvSpPr/>
          <p:nvPr/>
        </p:nvSpPr>
        <p:spPr>
          <a:xfrm>
            <a:off x="16109280" y="9404640"/>
            <a:ext cx="121824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fr-FR" sz="1600" b="0" strike="noStrike" spc="-1">
                <a:latin typeface="Times New Roman"/>
              </a:rPr>
              <a:t>G</a:t>
            </a:r>
            <a:r>
              <a:rPr lang="fr-FR" sz="1600" b="0" strike="noStrike" spc="418">
                <a:latin typeface="Times New Roman"/>
              </a:rPr>
              <a:t> </a:t>
            </a:r>
            <a:r>
              <a:rPr lang="fr-FR" sz="1600" b="0" strike="noStrike" spc="-171">
                <a:latin typeface="Times New Roman"/>
              </a:rPr>
              <a:t>NotebookLÎVi</a:t>
            </a:r>
            <a:endParaRPr lang="fr-FR" sz="1600" b="0" strike="noStrike" spc="-1">
              <a:latin typeface="Arial"/>
            </a:endParaRPr>
          </a:p>
        </p:txBody>
      </p:sp>
      <p:pic>
        <p:nvPicPr>
          <p:cNvPr id="356" name="Picture 355"/>
          <p:cNvPicPr/>
          <p:nvPr/>
        </p:nvPicPr>
        <p:blipFill>
          <a:blip r:embed="rId5"/>
          <a:stretch/>
        </p:blipFill>
        <p:spPr>
          <a:xfrm>
            <a:off x="0" y="15840"/>
            <a:ext cx="17520120" cy="973764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356"/>
          <p:cNvPicPr/>
          <p:nvPr/>
        </p:nvPicPr>
        <p:blipFill>
          <a:blip r:embed="rId6"/>
          <a:stretch/>
        </p:blipFill>
        <p:spPr>
          <a:xfrm>
            <a:off x="15660000" y="9315720"/>
            <a:ext cx="1761840" cy="43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object 2"/>
          <p:cNvPicPr/>
          <p:nvPr/>
        </p:nvPicPr>
        <p:blipFill>
          <a:blip r:embed="rId2"/>
          <a:stretch/>
        </p:blipFill>
        <p:spPr>
          <a:xfrm>
            <a:off x="965160" y="7416720"/>
            <a:ext cx="1206000" cy="1244160"/>
          </a:xfrm>
          <a:prstGeom prst="rect">
            <a:avLst/>
          </a:prstGeom>
          <a:ln w="0">
            <a:noFill/>
          </a:ln>
        </p:spPr>
      </p:pic>
      <p:pic>
        <p:nvPicPr>
          <p:cNvPr id="359" name="object 3"/>
          <p:cNvPicPr/>
          <p:nvPr/>
        </p:nvPicPr>
        <p:blipFill>
          <a:blip r:embed="rId3"/>
          <a:stretch/>
        </p:blipFill>
        <p:spPr>
          <a:xfrm>
            <a:off x="965160" y="5346720"/>
            <a:ext cx="1193400" cy="1244160"/>
          </a:xfrm>
          <a:prstGeom prst="rect">
            <a:avLst/>
          </a:prstGeom>
          <a:ln w="0">
            <a:noFill/>
          </a:ln>
        </p:spPr>
      </p:pic>
      <p:pic>
        <p:nvPicPr>
          <p:cNvPr id="360" name="object 4"/>
          <p:cNvPicPr/>
          <p:nvPr/>
        </p:nvPicPr>
        <p:blipFill>
          <a:blip r:embed="rId4"/>
          <a:stretch/>
        </p:blipFill>
        <p:spPr>
          <a:xfrm>
            <a:off x="990720" y="3314880"/>
            <a:ext cx="1142640" cy="1218960"/>
          </a:xfrm>
          <a:prstGeom prst="rect">
            <a:avLst/>
          </a:prstGeom>
          <a:ln w="0">
            <a:noFill/>
          </a:ln>
        </p:spPr>
      </p:pic>
      <p:pic>
        <p:nvPicPr>
          <p:cNvPr id="361" name="object 5"/>
          <p:cNvPicPr/>
          <p:nvPr/>
        </p:nvPicPr>
        <p:blipFill>
          <a:blip r:embed="rId5"/>
          <a:stretch/>
        </p:blipFill>
        <p:spPr>
          <a:xfrm>
            <a:off x="10007640" y="2705040"/>
            <a:ext cx="5968800" cy="568908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521880" y="406440"/>
            <a:ext cx="10406160" cy="1690920"/>
          </a:xfrm>
          <a:prstGeom prst="rect">
            <a:avLst/>
          </a:prstGeom>
          <a:noFill/>
          <a:ln w="0">
            <a:noFill/>
          </a:ln>
        </p:spPr>
        <p:txBody>
          <a:bodyPr lIns="0" tIns="62280" rIns="0" bIns="0" anchor="t">
            <a:noAutofit/>
          </a:bodyPr>
          <a:lstStyle/>
          <a:p>
            <a:pPr marL="1044000" indent="0">
              <a:lnSpc>
                <a:spcPts val="4201"/>
              </a:lnSpc>
              <a:spcBef>
                <a:spcPts val="490"/>
              </a:spcBef>
              <a:buNone/>
              <a:tabLst>
                <a:tab pos="0" algn="l"/>
              </a:tabLst>
            </a:pPr>
            <a:r>
              <a:rPr lang="fr-FR" sz="3750" b="0" strike="noStrike" spc="-1">
                <a:solidFill>
                  <a:srgbClr val="000000"/>
                </a:solidFill>
                <a:latin typeface="Arial MT"/>
              </a:rPr>
              <a:t>Synthèse</a:t>
            </a:r>
            <a:r>
              <a:rPr lang="fr-FR" sz="3750" b="0" strike="noStrike" spc="-8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">
                <a:solidFill>
                  <a:srgbClr val="000000"/>
                </a:solidFill>
                <a:latin typeface="Arial MT"/>
              </a:rPr>
              <a:t>:</a:t>
            </a:r>
            <a:r>
              <a:rPr lang="fr-FR" sz="3750" b="0" strike="noStrike" spc="-8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58">
                <a:solidFill>
                  <a:srgbClr val="000000"/>
                </a:solidFill>
                <a:latin typeface="Arial MT"/>
              </a:rPr>
              <a:t>un</a:t>
            </a:r>
            <a:r>
              <a:rPr lang="fr-FR" sz="3750" b="0" strike="noStrike" spc="-24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">
                <a:solidFill>
                  <a:srgbClr val="000000"/>
                </a:solidFill>
                <a:latin typeface="Arial MT"/>
              </a:rPr>
              <a:t>solveur</a:t>
            </a:r>
            <a:r>
              <a:rPr lang="fr-FR" sz="3750" b="0" strike="noStrike" spc="14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265">
                <a:solidFill>
                  <a:srgbClr val="000000"/>
                </a:solidFill>
                <a:latin typeface="Arial MT"/>
              </a:rPr>
              <a:t>VRP</a:t>
            </a:r>
            <a:r>
              <a:rPr lang="fr-FR" sz="3750" b="0" strike="noStrike" spc="-17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63">
                <a:solidFill>
                  <a:srgbClr val="000000"/>
                </a:solidFill>
                <a:latin typeface="Arial MT"/>
              </a:rPr>
              <a:t>complet,</a:t>
            </a:r>
            <a:r>
              <a:rPr lang="fr-FR" sz="3750" b="0" strike="noStrike" spc="-17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2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3750" b="0" strike="noStrike" spc="-25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">
                <a:solidFill>
                  <a:srgbClr val="000000"/>
                </a:solidFill>
                <a:latin typeface="Arial MT"/>
              </a:rPr>
              <a:t>la</a:t>
            </a:r>
            <a:r>
              <a:rPr lang="fr-FR" sz="3750" b="0" strike="noStrike" spc="-20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49">
                <a:solidFill>
                  <a:srgbClr val="000000"/>
                </a:solidFill>
                <a:latin typeface="Arial MT"/>
              </a:rPr>
              <a:t>théorie </a:t>
            </a:r>
            <a:r>
              <a:rPr lang="fr-FR" sz="3750" b="0" strike="noStrike" spc="-1">
                <a:solidFill>
                  <a:srgbClr val="000000"/>
                </a:solidFill>
                <a:latin typeface="Arial MT"/>
              </a:rPr>
              <a:t>rigoureuse</a:t>
            </a:r>
            <a:r>
              <a:rPr lang="fr-FR" sz="3750" b="0" strike="noStrike" spc="18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77">
                <a:solidFill>
                  <a:srgbClr val="000000"/>
                </a:solidFill>
                <a:latin typeface="Arial MT"/>
              </a:rPr>
              <a:t>à</a:t>
            </a:r>
            <a:r>
              <a:rPr lang="fr-FR" sz="3750" b="0" strike="noStrike" spc="-6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72">
                <a:solidFill>
                  <a:srgbClr val="000000"/>
                </a:solidFill>
                <a:latin typeface="Arial MT"/>
              </a:rPr>
              <a:t>l'implémentation</a:t>
            </a:r>
            <a:r>
              <a:rPr lang="fr-FR" sz="3750" b="0" strike="noStrike" spc="-34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750" b="0" strike="noStrike" spc="-12">
                <a:solidFill>
                  <a:srgbClr val="000000"/>
                </a:solidFill>
                <a:latin typeface="Arial MT"/>
              </a:rPr>
              <a:t>robuste.</a:t>
            </a:r>
            <a:endParaRPr lang="fr-FR" sz="3750" b="0" strike="noStrike" spc="-1">
              <a:latin typeface="Calibri"/>
            </a:endParaRPr>
          </a:p>
        </p:txBody>
      </p:sp>
      <p:sp>
        <p:nvSpPr>
          <p:cNvPr id="363" name="object 7"/>
          <p:cNvSpPr/>
          <p:nvPr/>
        </p:nvSpPr>
        <p:spPr>
          <a:xfrm>
            <a:off x="956880" y="2108520"/>
            <a:ext cx="7067160" cy="386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8960" rIns="0" bIns="0" anchor="t">
            <a:spAutoFit/>
          </a:bodyPr>
          <a:lstStyle/>
          <a:p>
            <a:pPr marL="14760" indent="-2520">
              <a:lnSpc>
                <a:spcPts val="3200"/>
              </a:lnSpc>
              <a:spcBef>
                <a:spcPts val="386"/>
              </a:spcBef>
              <a:tabLst>
                <a:tab pos="0" algn="l"/>
              </a:tabLst>
            </a:pPr>
            <a:r>
              <a:rPr lang="fr-FR" sz="2850" b="0" strike="noStrike" spc="-1">
                <a:latin typeface="Cambria"/>
              </a:rPr>
              <a:t>Ce</a:t>
            </a:r>
            <a:r>
              <a:rPr lang="fr-FR" sz="2850" b="0" strike="noStrike" spc="-97">
                <a:latin typeface="Cambria"/>
              </a:rPr>
              <a:t> </a:t>
            </a:r>
            <a:r>
              <a:rPr lang="fr-FR" sz="2850" b="0" strike="noStrike" spc="-66">
                <a:latin typeface="Cambria"/>
              </a:rPr>
              <a:t>projet</a:t>
            </a:r>
            <a:r>
              <a:rPr lang="fr-FR" sz="2850" b="0" strike="noStrike" spc="-12">
                <a:latin typeface="Cambria"/>
              </a:rPr>
              <a:t> </a:t>
            </a:r>
            <a:r>
              <a:rPr lang="fr-FR" sz="2850" b="0" strike="noStrike" spc="-46">
                <a:latin typeface="Cambria"/>
              </a:rPr>
              <a:t>démontre</a:t>
            </a:r>
            <a:r>
              <a:rPr lang="fr-FR" sz="2850" b="0" strike="noStrike" spc="137">
                <a:latin typeface="Cambria"/>
              </a:rPr>
              <a:t> </a:t>
            </a:r>
            <a:r>
              <a:rPr lang="fr-FR" sz="2850" b="0" strike="noStrike" spc="-1">
                <a:latin typeface="Cambria"/>
              </a:rPr>
              <a:t>la</a:t>
            </a:r>
            <a:r>
              <a:rPr lang="fr-FR" sz="2850" b="0" strike="noStrike" spc="-160">
                <a:latin typeface="Cambria"/>
              </a:rPr>
              <a:t> </a:t>
            </a:r>
            <a:r>
              <a:rPr lang="fr-FR" sz="2850" b="0" strike="noStrike" spc="-41">
                <a:latin typeface="Cambria"/>
              </a:rPr>
              <a:t>maîtrise</a:t>
            </a:r>
            <a:r>
              <a:rPr lang="fr-FR" sz="2850" b="0" strike="noStrike" spc="49">
                <a:latin typeface="Cambria"/>
              </a:rPr>
              <a:t> </a:t>
            </a:r>
            <a:r>
              <a:rPr lang="fr-FR" sz="2850" b="0" strike="noStrike" spc="-1">
                <a:latin typeface="Cambria"/>
              </a:rPr>
              <a:t>de</a:t>
            </a:r>
            <a:r>
              <a:rPr lang="fr-FR" sz="2850" b="0" strike="noStrike" spc="-131">
                <a:latin typeface="Cambria"/>
              </a:rPr>
              <a:t> </a:t>
            </a:r>
            <a:r>
              <a:rPr lang="fr-FR" sz="2850" b="0" strike="noStrike" spc="-35">
                <a:latin typeface="Cambria"/>
              </a:rPr>
              <a:t>trois </a:t>
            </a:r>
            <a:r>
              <a:rPr lang="fr-FR" sz="2850" b="0" strike="noStrike" spc="-41">
                <a:latin typeface="Cambria"/>
              </a:rPr>
              <a:t>compétences</a:t>
            </a:r>
            <a:r>
              <a:rPr lang="fr-FR" sz="2850" b="0" strike="noStrike" spc="38">
                <a:latin typeface="Cambria"/>
              </a:rPr>
              <a:t> </a:t>
            </a:r>
            <a:r>
              <a:rPr lang="fr-FR" sz="2850" b="0" strike="noStrike" spc="-1">
                <a:latin typeface="Cambria"/>
              </a:rPr>
              <a:t>clés</a:t>
            </a:r>
            <a:r>
              <a:rPr lang="fr-FR" sz="2850" b="0" strike="noStrike" spc="-160">
                <a:latin typeface="Cambria"/>
              </a:rPr>
              <a:t> </a:t>
            </a:r>
            <a:r>
              <a:rPr lang="fr-FR" sz="2850" b="0" strike="noStrike" spc="-52">
                <a:latin typeface="Cambria"/>
              </a:rPr>
              <a:t>:</a:t>
            </a:r>
            <a:endParaRPr lang="fr-FR" sz="2850" b="0" strike="noStrike" spc="-1">
              <a:latin typeface="Arial"/>
            </a:endParaRPr>
          </a:p>
          <a:p>
            <a:pPr marL="1722600" indent="-286920">
              <a:lnSpc>
                <a:spcPct val="100000"/>
              </a:lnSpc>
              <a:spcBef>
                <a:spcPts val="2211"/>
              </a:spcBef>
              <a:buClr>
                <a:srgbClr val="000000"/>
              </a:buClr>
              <a:buFont typeface="StarSymbol"/>
              <a:buAutoNum type="arabicPeriod"/>
              <a:tabLst>
                <a:tab pos="1722600" algn="l"/>
              </a:tabLst>
            </a:pPr>
            <a:r>
              <a:rPr lang="fr-FR" sz="2350" b="0" strike="noStrike" spc="-1">
                <a:latin typeface="Arial MT"/>
              </a:rPr>
              <a:t>Rigueur</a:t>
            </a:r>
            <a:r>
              <a:rPr lang="fr-FR" sz="2350" b="0" strike="noStrike" spc="134">
                <a:latin typeface="Arial MT"/>
              </a:rPr>
              <a:t> </a:t>
            </a:r>
            <a:r>
              <a:rPr lang="fr-FR" sz="2350" b="0" strike="noStrike" spc="-1">
                <a:latin typeface="Arial MT"/>
              </a:rPr>
              <a:t>Théorique</a:t>
            </a:r>
            <a:r>
              <a:rPr lang="fr-FR" sz="2350" b="0" strike="noStrike" spc="199">
                <a:latin typeface="Arial MT"/>
              </a:rPr>
              <a:t> </a:t>
            </a:r>
            <a:r>
              <a:rPr lang="fr-FR" sz="2350" b="0" strike="noStrike" spc="-1">
                <a:latin typeface="Arial MT"/>
              </a:rPr>
              <a:t>et</a:t>
            </a:r>
            <a:r>
              <a:rPr lang="fr-FR" sz="2350" b="0" strike="noStrike" spc="-7">
                <a:latin typeface="Arial MT"/>
              </a:rPr>
              <a:t> </a:t>
            </a:r>
            <a:r>
              <a:rPr lang="fr-FR" sz="2350" b="0" strike="noStrike" spc="-12">
                <a:latin typeface="Arial MT"/>
              </a:rPr>
              <a:t>Mathématique</a:t>
            </a:r>
            <a:endParaRPr lang="fr-FR" sz="2350" b="0" strike="noStrike" spc="-1">
              <a:latin typeface="Arial"/>
            </a:endParaRPr>
          </a:p>
          <a:p>
            <a:pPr marL="1818720" lvl="1" indent="-226800">
              <a:lnSpc>
                <a:spcPts val="2684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  <a:tabLst>
                <a:tab pos="1818720" algn="l"/>
              </a:tabLst>
            </a:pPr>
            <a:r>
              <a:rPr lang="fr-FR" sz="2350" b="0" strike="noStrike" spc="-35">
                <a:latin typeface="Times New Roman"/>
              </a:rPr>
              <a:t>Modélisation</a:t>
            </a:r>
            <a:r>
              <a:rPr lang="fr-FR" sz="2350" b="0" strike="noStrike" spc="63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précise</a:t>
            </a:r>
            <a:r>
              <a:rPr lang="fr-FR" sz="2350" b="0" strike="noStrike" spc="-21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des</a:t>
            </a:r>
            <a:r>
              <a:rPr lang="fr-FR" sz="2350" b="0" strike="noStrike" spc="-151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contraintes</a:t>
            </a:r>
            <a:r>
              <a:rPr lang="fr-FR" sz="2350" b="0" strike="noStrike" spc="-41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du</a:t>
            </a:r>
            <a:r>
              <a:rPr lang="fr-FR" sz="2350" b="0" strike="noStrike" spc="-151">
                <a:latin typeface="Times New Roman"/>
              </a:rPr>
              <a:t> </a:t>
            </a:r>
            <a:r>
              <a:rPr lang="fr-FR" sz="2350" b="0" strike="noStrike" spc="-106">
                <a:latin typeface="Times New Roman"/>
              </a:rPr>
              <a:t>VRP</a:t>
            </a:r>
            <a:endParaRPr lang="fr-FR" sz="2350" b="0" strike="noStrike" spc="-1">
              <a:latin typeface="Arial"/>
            </a:endParaRPr>
          </a:p>
          <a:p>
            <a:pPr marL="1813680">
              <a:lnSpc>
                <a:spcPts val="2469"/>
              </a:lnSpc>
              <a:tabLst>
                <a:tab pos="1818720" algn="l"/>
              </a:tabLst>
            </a:pPr>
            <a:r>
              <a:rPr lang="fr-FR" sz="2300" b="0" strike="noStrike" spc="-1">
                <a:latin typeface="Times New Roman"/>
              </a:rPr>
              <a:t>avec</a:t>
            </a:r>
            <a:r>
              <a:rPr lang="fr-FR" sz="2300" b="0" strike="noStrike" spc="-114">
                <a:latin typeface="Times New Roman"/>
              </a:rPr>
              <a:t> </a:t>
            </a:r>
            <a:r>
              <a:rPr lang="fr-FR" sz="2300" b="0" strike="noStrike" spc="-222">
                <a:latin typeface="Times New Roman"/>
              </a:rPr>
              <a:t>CP-</a:t>
            </a:r>
            <a:r>
              <a:rPr lang="fr-FR" sz="2300" b="0" strike="noStrike" spc="-21">
                <a:latin typeface="Times New Roman"/>
              </a:rPr>
              <a:t>SAT.</a:t>
            </a:r>
            <a:endParaRPr lang="fr-FR" sz="2300" b="0" strike="noStrike" spc="-1">
              <a:latin typeface="Arial"/>
            </a:endParaRPr>
          </a:p>
          <a:p>
            <a:pPr marL="1822320" lvl="1" indent="-230400">
              <a:lnSpc>
                <a:spcPts val="2455"/>
              </a:lnSpc>
              <a:buClr>
                <a:srgbClr val="000000"/>
              </a:buClr>
              <a:buFont typeface="Symbol" charset="2"/>
              <a:buChar char=""/>
              <a:tabLst>
                <a:tab pos="1822320" algn="l"/>
              </a:tabLst>
            </a:pPr>
            <a:r>
              <a:rPr lang="fr-FR" sz="2350" b="0" strike="noStrike" spc="-32">
                <a:latin typeface="Times New Roman"/>
              </a:rPr>
              <a:t>Utilisation</a:t>
            </a:r>
            <a:r>
              <a:rPr lang="fr-FR" sz="2350" b="0" strike="noStrike" spc="-106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de</a:t>
            </a:r>
            <a:r>
              <a:rPr lang="fr-FR" sz="2350" b="0" strike="noStrike" spc="-145">
                <a:latin typeface="Times New Roman"/>
              </a:rPr>
              <a:t> </a:t>
            </a:r>
            <a:r>
              <a:rPr lang="fr-FR" sz="2350" b="0" strike="noStrike" spc="-46">
                <a:latin typeface="Times New Roman"/>
              </a:rPr>
              <a:t>la</a:t>
            </a:r>
            <a:r>
              <a:rPr lang="fr-FR" sz="2350" b="0" strike="noStrike" spc="-145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formule</a:t>
            </a:r>
            <a:r>
              <a:rPr lang="fr-FR" sz="2350" b="0" strike="noStrike" spc="-55">
                <a:latin typeface="Times New Roman"/>
              </a:rPr>
              <a:t> </a:t>
            </a:r>
            <a:r>
              <a:rPr lang="fr-FR" sz="2350" b="0" strike="noStrike" spc="-1">
                <a:latin typeface="Times New Roman"/>
              </a:rPr>
              <a:t>de</a:t>
            </a:r>
            <a:r>
              <a:rPr lang="fr-FR" sz="2350" b="0" strike="noStrike" spc="-131">
                <a:latin typeface="Times New Roman"/>
              </a:rPr>
              <a:t> </a:t>
            </a:r>
            <a:r>
              <a:rPr lang="fr-FR" sz="2350" b="0" strike="noStrike" spc="-26">
                <a:latin typeface="Times New Roman"/>
              </a:rPr>
              <a:t>Haversine</a:t>
            </a:r>
            <a:r>
              <a:rPr lang="fr-FR" sz="2350" b="0" strike="noStrike" spc="77">
                <a:latin typeface="Times New Roman"/>
              </a:rPr>
              <a:t> </a:t>
            </a:r>
            <a:r>
              <a:rPr lang="fr-FR" sz="2350" b="0" strike="noStrike" spc="-21">
                <a:latin typeface="Times New Roman"/>
              </a:rPr>
              <a:t>pour</a:t>
            </a:r>
            <a:endParaRPr lang="fr-FR" sz="2350" b="0" strike="noStrike" spc="-1">
              <a:latin typeface="Arial"/>
            </a:endParaRPr>
          </a:p>
          <a:p>
            <a:pPr marL="1823760">
              <a:lnSpc>
                <a:spcPts val="2789"/>
              </a:lnSpc>
              <a:tabLst>
                <a:tab pos="1822320" algn="l"/>
              </a:tabLst>
            </a:pPr>
            <a:r>
              <a:rPr lang="fr-FR" sz="2500" b="0" strike="noStrike" spc="-66">
                <a:latin typeface="Times New Roman"/>
              </a:rPr>
              <a:t>une </a:t>
            </a:r>
            <a:r>
              <a:rPr lang="fr-FR" sz="2500" b="0" strike="noStrike" spc="-80">
                <a:latin typeface="Times New Roman"/>
              </a:rPr>
              <a:t>justesse</a:t>
            </a:r>
            <a:r>
              <a:rPr lang="fr-FR" sz="2500" b="0" strike="noStrike" spc="-55">
                <a:latin typeface="Times New Roman"/>
              </a:rPr>
              <a:t> </a:t>
            </a:r>
            <a:r>
              <a:rPr lang="fr-FR" sz="2500" b="0" strike="noStrike" spc="-12">
                <a:latin typeface="Times New Roman"/>
              </a:rPr>
              <a:t>geographique.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364" name="object 8"/>
          <p:cNvSpPr/>
          <p:nvPr/>
        </p:nvSpPr>
        <p:spPr>
          <a:xfrm>
            <a:off x="2404080" y="5201640"/>
            <a:ext cx="5624640" cy="177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760" rIns="0" bIns="0" anchor="t">
            <a:spAutoFit/>
          </a:bodyPr>
          <a:lstStyle/>
          <a:p>
            <a:pPr marL="322560" indent="-30996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StarSymbol"/>
              <a:buAutoNum type="arabicPeriod" startAt="2"/>
              <a:tabLst>
                <a:tab pos="322560" algn="l"/>
              </a:tabLst>
            </a:pPr>
            <a:r>
              <a:rPr lang="fr-FR" sz="2350" b="0" strike="noStrike" spc="-1">
                <a:latin typeface="Arial MT"/>
              </a:rPr>
              <a:t>Ingénierie</a:t>
            </a:r>
            <a:r>
              <a:rPr lang="fr-FR" sz="2350" b="0" strike="noStrike" spc="344">
                <a:latin typeface="Arial MT"/>
              </a:rPr>
              <a:t> </a:t>
            </a:r>
            <a:r>
              <a:rPr lang="fr-FR" sz="2350" b="0" strike="noStrike" spc="-1">
                <a:latin typeface="Arial MT"/>
              </a:rPr>
              <a:t>Logicielle</a:t>
            </a:r>
            <a:r>
              <a:rPr lang="fr-FR" sz="2350" b="0" strike="noStrike" spc="168">
                <a:latin typeface="Arial MT"/>
              </a:rPr>
              <a:t> </a:t>
            </a:r>
            <a:r>
              <a:rPr lang="fr-FR" sz="2350" b="0" strike="noStrike" spc="-12">
                <a:latin typeface="Arial MT"/>
              </a:rPr>
              <a:t>Robuste</a:t>
            </a:r>
            <a:endParaRPr lang="fr-FR" sz="2350" b="0" strike="noStrike" spc="-1">
              <a:latin typeface="Arial"/>
            </a:endParaRPr>
          </a:p>
          <a:p>
            <a:pPr marL="365760" lvl="1" indent="-225360">
              <a:lnSpc>
                <a:spcPts val="2500"/>
              </a:lnSpc>
              <a:spcBef>
                <a:spcPts val="629"/>
              </a:spcBef>
              <a:buClr>
                <a:srgbClr val="000000"/>
              </a:buClr>
              <a:buFont typeface="Symbol" charset="2"/>
              <a:buChar char=""/>
              <a:tabLst>
                <a:tab pos="365760" algn="l"/>
                <a:tab pos="375840" algn="l"/>
              </a:tabLst>
            </a:pPr>
            <a:r>
              <a:rPr lang="fr-FR" sz="2200" b="0" strike="noStrike" spc="-1">
                <a:latin typeface="Cambria"/>
              </a:rPr>
              <a:t>	</a:t>
            </a:r>
            <a:r>
              <a:rPr lang="fr-FR" sz="2200" b="0" strike="noStrike" spc="-32">
                <a:latin typeface="Cambria"/>
              </a:rPr>
              <a:t>Architecture</a:t>
            </a:r>
            <a:r>
              <a:rPr lang="fr-FR" sz="2200" b="0" strike="noStrike" spc="72">
                <a:latin typeface="Cambria"/>
              </a:rPr>
              <a:t> </a:t>
            </a:r>
            <a:r>
              <a:rPr lang="fr-FR" sz="2200" b="0" strike="noStrike" spc="-26">
                <a:latin typeface="Cambria"/>
              </a:rPr>
              <a:t>asynchrone</a:t>
            </a:r>
            <a:r>
              <a:rPr lang="fr-FR" sz="2200" b="0" strike="noStrike" spc="-7">
                <a:latin typeface="Cambria"/>
              </a:rPr>
              <a:t> </a:t>
            </a:r>
            <a:r>
              <a:rPr lang="fr-FR" sz="2200" b="0" strike="noStrike" spc="-32">
                <a:latin typeface="Cambria"/>
              </a:rPr>
              <a:t>client-</a:t>
            </a:r>
            <a:r>
              <a:rPr lang="fr-FR" sz="2200" b="0" strike="noStrike" spc="-12">
                <a:latin typeface="Cambria"/>
              </a:rPr>
              <a:t>serveur </a:t>
            </a:r>
            <a:r>
              <a:rPr lang="fr-FR" sz="2200" b="0" strike="noStrike" spc="-32">
                <a:latin typeface="Cambria"/>
              </a:rPr>
              <a:t>assurant</a:t>
            </a:r>
            <a:r>
              <a:rPr lang="fr-FR" sz="2200" b="0" strike="noStrike" spc="49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une</a:t>
            </a:r>
            <a:r>
              <a:rPr lang="fr-FR" sz="2200" b="0" strike="noStrike" spc="-55">
                <a:latin typeface="Cambria"/>
              </a:rPr>
              <a:t> </a:t>
            </a:r>
            <a:r>
              <a:rPr lang="fr-FR" sz="2200" b="0" strike="noStrike" spc="-21">
                <a:latin typeface="Cambria"/>
              </a:rPr>
              <a:t>expérience</a:t>
            </a:r>
            <a:r>
              <a:rPr lang="fr-FR" sz="2200" b="0" strike="noStrike" spc="12">
                <a:latin typeface="Cambria"/>
              </a:rPr>
              <a:t> </a:t>
            </a:r>
            <a:r>
              <a:rPr lang="fr-FR" sz="2200" b="0" strike="noStrike" spc="-32">
                <a:latin typeface="Cambria"/>
              </a:rPr>
              <a:t>utilisateur</a:t>
            </a:r>
            <a:r>
              <a:rPr lang="fr-FR" sz="2200" b="0" strike="noStrike" spc="-55">
                <a:latin typeface="Cambria"/>
              </a:rPr>
              <a:t> </a:t>
            </a:r>
            <a:r>
              <a:rPr lang="fr-FR" sz="2200" b="0" strike="noStrike" spc="-12">
                <a:latin typeface="Cambria"/>
              </a:rPr>
              <a:t>fluide.</a:t>
            </a:r>
            <a:endParaRPr lang="fr-FR" sz="2200" b="0" strike="noStrike" spc="-1">
              <a:latin typeface="Arial"/>
            </a:endParaRPr>
          </a:p>
          <a:p>
            <a:pPr marL="360000" lvl="1" indent="-219600">
              <a:lnSpc>
                <a:spcPts val="2500"/>
              </a:lnSpc>
              <a:buClr>
                <a:srgbClr val="000000"/>
              </a:buClr>
              <a:buFont typeface="Symbol" charset="2"/>
              <a:buChar char=""/>
              <a:tabLst>
                <a:tab pos="368280" algn="l"/>
              </a:tabLst>
            </a:pPr>
            <a:r>
              <a:rPr lang="fr-FR" sz="2200" b="0" strike="noStrike" spc="-1">
                <a:latin typeface="Cambria"/>
              </a:rPr>
              <a:t>Code</a:t>
            </a:r>
            <a:r>
              <a:rPr lang="fr-FR" sz="2200" b="0" strike="noStrike" spc="-86">
                <a:latin typeface="Cambria"/>
              </a:rPr>
              <a:t> </a:t>
            </a:r>
            <a:r>
              <a:rPr lang="fr-FR" sz="2200" b="0" strike="noStrike" spc="-21">
                <a:latin typeface="Cambria"/>
              </a:rPr>
              <a:t>modulaire</a:t>
            </a:r>
            <a:r>
              <a:rPr lang="fr-FR" sz="2200" b="0" strike="noStrike" spc="-12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et</a:t>
            </a:r>
            <a:r>
              <a:rPr lang="fr-FR" sz="2200" b="0" strike="noStrike" spc="-86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bien</a:t>
            </a:r>
            <a:r>
              <a:rPr lang="fr-FR" sz="2200" b="0" strike="noStrike" spc="-66">
                <a:latin typeface="Cambria"/>
              </a:rPr>
              <a:t> </a:t>
            </a:r>
            <a:r>
              <a:rPr lang="fr-FR" sz="2200" b="0" strike="noStrike" spc="-32">
                <a:latin typeface="Cambria"/>
              </a:rPr>
              <a:t>structuré</a:t>
            </a:r>
            <a:r>
              <a:rPr lang="fr-FR" sz="2200" b="0" strike="noStrike" spc="-41">
                <a:latin typeface="Cambria"/>
              </a:rPr>
              <a:t> </a:t>
            </a:r>
            <a:r>
              <a:rPr lang="fr-FR" sz="2200" b="0" strike="noStrike" spc="-35">
                <a:latin typeface="Cambria"/>
              </a:rPr>
              <a:t>séparant</a:t>
            </a:r>
            <a:r>
              <a:rPr lang="fr-FR" sz="2200" b="0" strike="noStrike" spc="77">
                <a:latin typeface="Cambria"/>
              </a:rPr>
              <a:t> </a:t>
            </a:r>
            <a:r>
              <a:rPr lang="fr-FR" sz="2200" b="0" strike="noStrike" spc="-26">
                <a:latin typeface="Cambria"/>
              </a:rPr>
              <a:t>la 	</a:t>
            </a:r>
            <a:r>
              <a:rPr lang="fr-FR" sz="2200" b="0" strike="noStrike" spc="-1">
                <a:latin typeface="Cambria"/>
              </a:rPr>
              <a:t>logique</a:t>
            </a:r>
            <a:r>
              <a:rPr lang="fr-FR" sz="2200" b="0" strike="noStrike" spc="4">
                <a:latin typeface="Cambria"/>
              </a:rPr>
              <a:t> </a:t>
            </a:r>
            <a:r>
              <a:rPr lang="fr-FR" sz="2200" b="0" strike="noStrike" spc="-26">
                <a:latin typeface="Cambria"/>
              </a:rPr>
              <a:t>métier</a:t>
            </a:r>
            <a:r>
              <a:rPr lang="fr-FR" sz="2200" b="0" strike="noStrike" spc="-92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de</a:t>
            </a:r>
            <a:r>
              <a:rPr lang="fr-FR" sz="2200" b="0" strike="noStrike" spc="-55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la</a:t>
            </a:r>
            <a:r>
              <a:rPr lang="fr-FR" sz="2200" b="0" strike="noStrike" spc="-72">
                <a:latin typeface="Cambria"/>
              </a:rPr>
              <a:t> </a:t>
            </a:r>
            <a:r>
              <a:rPr lang="fr-FR" sz="2200" b="0" strike="noStrike" spc="-12">
                <a:latin typeface="Cambria"/>
              </a:rPr>
              <a:t>présentation.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365" name="object 9"/>
          <p:cNvSpPr/>
          <p:nvPr/>
        </p:nvSpPr>
        <p:spPr>
          <a:xfrm>
            <a:off x="2400120" y="7317720"/>
            <a:ext cx="5788440" cy="20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330840" indent="-318240">
              <a:lnSpc>
                <a:spcPct val="100000"/>
              </a:lnSpc>
              <a:spcBef>
                <a:spcPts val="130"/>
              </a:spcBef>
              <a:buClr>
                <a:srgbClr val="000000"/>
              </a:buClr>
              <a:buFont typeface="StarSymbol"/>
              <a:buAutoNum type="arabicPeriod" startAt="3"/>
              <a:tabLst>
                <a:tab pos="330840" algn="l"/>
              </a:tabLst>
            </a:pPr>
            <a:r>
              <a:rPr lang="fr-FR" sz="2400" b="0" strike="noStrike" spc="-32">
                <a:latin typeface="Arial MT"/>
              </a:rPr>
              <a:t>Double</a:t>
            </a:r>
            <a:r>
              <a:rPr lang="fr-FR" sz="2400" b="0" strike="noStrike" spc="-41">
                <a:latin typeface="Arial MT"/>
              </a:rPr>
              <a:t> </a:t>
            </a:r>
            <a:r>
              <a:rPr lang="fr-FR" sz="2400" b="0" strike="noStrike" spc="-1">
                <a:latin typeface="Arial MT"/>
              </a:rPr>
              <a:t>Expertise</a:t>
            </a:r>
            <a:r>
              <a:rPr lang="fr-FR" sz="2400" b="0" strike="noStrike" spc="-26">
                <a:latin typeface="Arial MT"/>
              </a:rPr>
              <a:t> </a:t>
            </a:r>
            <a:r>
              <a:rPr lang="fr-FR" sz="2400" b="0" strike="noStrike" spc="-12">
                <a:latin typeface="Arial MT"/>
              </a:rPr>
              <a:t>Fonctionnelle</a:t>
            </a:r>
            <a:endParaRPr lang="fr-FR" sz="2400" b="0" strike="noStrike" spc="-1">
              <a:latin typeface="Arial"/>
            </a:endParaRPr>
          </a:p>
          <a:p>
            <a:pPr marL="368280" lvl="1" indent="-221760">
              <a:lnSpc>
                <a:spcPts val="2449"/>
              </a:lnSpc>
              <a:spcBef>
                <a:spcPts val="660"/>
              </a:spcBef>
              <a:buClr>
                <a:srgbClr val="000000"/>
              </a:buClr>
              <a:buFont typeface="Symbol" charset="2"/>
              <a:buChar char=""/>
              <a:tabLst>
                <a:tab pos="368280" algn="l"/>
              </a:tabLst>
            </a:pPr>
            <a:r>
              <a:rPr lang="fr-FR" sz="2550" b="0" strike="noStrike" spc="-151">
                <a:latin typeface="Times New Roman"/>
              </a:rPr>
              <a:t>Gestion</a:t>
            </a:r>
            <a:r>
              <a:rPr lang="fr-FR" sz="2550" b="0" strike="noStrike" spc="-12">
                <a:latin typeface="Times New Roman"/>
              </a:rPr>
              <a:t> </a:t>
            </a:r>
            <a:r>
              <a:rPr lang="fr-FR" sz="2550" b="0" strike="noStrike" spc="-114">
                <a:latin typeface="Times New Roman"/>
              </a:rPr>
              <a:t>des</a:t>
            </a:r>
            <a:r>
              <a:rPr lang="fr-FR" sz="2550" b="0" strike="noStrike" spc="-46">
                <a:latin typeface="Times New Roman"/>
              </a:rPr>
              <a:t> </a:t>
            </a:r>
            <a:r>
              <a:rPr lang="fr-FR" sz="2550" b="0" strike="noStrike" spc="-80">
                <a:latin typeface="Times New Roman"/>
              </a:rPr>
              <a:t>contraintes</a:t>
            </a:r>
            <a:r>
              <a:rPr lang="fr-FR" sz="2550" b="0" strike="noStrike" spc="-41">
                <a:latin typeface="Times New Roman"/>
              </a:rPr>
              <a:t> </a:t>
            </a:r>
            <a:r>
              <a:rPr lang="fr-FR" sz="2550" b="0" strike="noStrike" spc="-111">
                <a:latin typeface="Times New Roman"/>
              </a:rPr>
              <a:t>classiques</a:t>
            </a:r>
            <a:r>
              <a:rPr lang="fr-FR" sz="2550" b="0" strike="noStrike" spc="9">
                <a:latin typeface="Times New Roman"/>
              </a:rPr>
              <a:t> </a:t>
            </a:r>
            <a:r>
              <a:rPr lang="fr-FR" sz="2550" b="0" strike="noStrike" spc="-97">
                <a:latin typeface="Times New Roman"/>
              </a:rPr>
              <a:t>(capacité, </a:t>
            </a:r>
            <a:r>
              <a:rPr lang="fr-FR" sz="2550" b="0" strike="noStrike" spc="-75">
                <a:latin typeface="Times New Roman"/>
              </a:rPr>
              <a:t>fenétres</a:t>
            </a:r>
            <a:r>
              <a:rPr lang="fr-FR" sz="2550" b="0" strike="noStrike" spc="-35">
                <a:latin typeface="Times New Roman"/>
              </a:rPr>
              <a:t> </a:t>
            </a:r>
            <a:r>
              <a:rPr lang="fr-FR" sz="2550" b="0" strike="noStrike" spc="-46">
                <a:latin typeface="Times New Roman"/>
              </a:rPr>
              <a:t>temporelles).</a:t>
            </a:r>
            <a:endParaRPr lang="fr-FR" sz="2550" b="0" strike="noStrike" spc="-1">
              <a:latin typeface="Arial"/>
            </a:endParaRPr>
          </a:p>
          <a:p>
            <a:pPr marL="373320" lvl="1" indent="-226080">
              <a:lnSpc>
                <a:spcPts val="2500"/>
              </a:lnSpc>
              <a:spcBef>
                <a:spcPts val="11"/>
              </a:spcBef>
              <a:buClr>
                <a:srgbClr val="000000"/>
              </a:buClr>
              <a:buFont typeface="Symbol" charset="2"/>
              <a:buChar char=""/>
              <a:tabLst>
                <a:tab pos="378360" algn="l"/>
              </a:tabLst>
            </a:pPr>
            <a:r>
              <a:rPr lang="fr-FR" sz="2550" b="0" strike="noStrike" spc="-131">
                <a:latin typeface="Times New Roman"/>
              </a:rPr>
              <a:t>Extension</a:t>
            </a:r>
            <a:r>
              <a:rPr lang="fr-FR" sz="2550" b="0" strike="noStrike" spc="83">
                <a:latin typeface="Times New Roman"/>
              </a:rPr>
              <a:t> </a:t>
            </a:r>
            <a:r>
              <a:rPr lang="fr-FR" sz="2550" b="0" strike="noStrike" spc="-114">
                <a:latin typeface="Times New Roman"/>
              </a:rPr>
              <a:t>élégante</a:t>
            </a:r>
            <a:r>
              <a:rPr lang="fr-FR" sz="2550" b="0" strike="noStrike" spc="-46">
                <a:latin typeface="Times New Roman"/>
              </a:rPr>
              <a:t> </a:t>
            </a:r>
            <a:r>
              <a:rPr lang="fr-FR" sz="2550" b="0" strike="noStrike" spc="-131">
                <a:latin typeface="Times New Roman"/>
              </a:rPr>
              <a:t>vers</a:t>
            </a:r>
            <a:r>
              <a:rPr lang="fr-FR" sz="2550" b="0" strike="noStrike" spc="-100">
                <a:latin typeface="Times New Roman"/>
              </a:rPr>
              <a:t> </a:t>
            </a:r>
            <a:r>
              <a:rPr lang="fr-FR" sz="2550" b="0" strike="noStrike" spc="-97">
                <a:latin typeface="Times New Roman"/>
              </a:rPr>
              <a:t>les</a:t>
            </a:r>
            <a:r>
              <a:rPr lang="fr-FR" sz="2550" b="0" strike="noStrike" spc="-145">
                <a:latin typeface="Times New Roman"/>
              </a:rPr>
              <a:t> </a:t>
            </a:r>
            <a:r>
              <a:rPr lang="fr-FR" sz="2550" b="0" strike="noStrike" spc="-12">
                <a:latin typeface="Times New Roman"/>
              </a:rPr>
              <a:t>contraintes 	</a:t>
            </a:r>
            <a:r>
              <a:rPr lang="fr-FR" sz="2550" b="0" strike="noStrike" spc="-100">
                <a:latin typeface="Times New Roman"/>
              </a:rPr>
              <a:t>modernes</a:t>
            </a:r>
            <a:r>
              <a:rPr lang="fr-FR" sz="2550" b="0" strike="noStrike" spc="-72">
                <a:latin typeface="Times New Roman"/>
              </a:rPr>
              <a:t> </a:t>
            </a:r>
            <a:r>
              <a:rPr lang="fr-FR" sz="2550" b="0" strike="noStrike" spc="-171">
                <a:latin typeface="Times New Roman"/>
              </a:rPr>
              <a:t>du</a:t>
            </a:r>
            <a:r>
              <a:rPr lang="fr-FR" sz="2550" b="0" strike="noStrike" spc="-15">
                <a:latin typeface="Times New Roman"/>
              </a:rPr>
              <a:t> </a:t>
            </a:r>
            <a:r>
              <a:rPr lang="fr-FR" sz="2550" b="0" strike="noStrike" spc="-372">
                <a:latin typeface="Times New Roman"/>
              </a:rPr>
              <a:t>VRP</a:t>
            </a:r>
            <a:r>
              <a:rPr lang="fr-FR" sz="2550" b="0" strike="noStrike" spc="-140">
                <a:latin typeface="Times New Roman"/>
              </a:rPr>
              <a:t> </a:t>
            </a:r>
            <a:r>
              <a:rPr lang="fr-FR" sz="2550" b="0" strike="noStrike" spc="-216">
                <a:latin typeface="Times New Roman"/>
              </a:rPr>
              <a:t>Vert</a:t>
            </a:r>
            <a:r>
              <a:rPr lang="fr-FR" sz="2550" b="0" strike="noStrike" spc="-60">
                <a:latin typeface="Times New Roman"/>
              </a:rPr>
              <a:t> </a:t>
            </a:r>
            <a:r>
              <a:rPr lang="fr-FR" sz="2550" b="0" strike="noStrike" spc="-106">
                <a:latin typeface="Times New Roman"/>
              </a:rPr>
              <a:t>(autonomie,</a:t>
            </a:r>
            <a:r>
              <a:rPr lang="fr-FR" sz="2550" b="0" strike="noStrike" spc="58">
                <a:latin typeface="Times New Roman"/>
              </a:rPr>
              <a:t> </a:t>
            </a:r>
            <a:r>
              <a:rPr lang="fr-FR" sz="2550" b="0" strike="noStrike" spc="-86">
                <a:latin typeface="Times New Roman"/>
              </a:rPr>
              <a:t>recharge).</a:t>
            </a:r>
            <a:endParaRPr lang="fr-FR" sz="2550" b="0" strike="noStrike" spc="-1">
              <a:latin typeface="Arial"/>
            </a:endParaRPr>
          </a:p>
        </p:txBody>
      </p:sp>
      <p:sp>
        <p:nvSpPr>
          <p:cNvPr id="366" name="object 10"/>
          <p:cNvSpPr/>
          <p:nvPr/>
        </p:nvSpPr>
        <p:spPr>
          <a:xfrm>
            <a:off x="14081040" y="6289200"/>
            <a:ext cx="646560" cy="4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500" b="0" strike="noStrike" spc="-140">
                <a:latin typeface="Arial MT"/>
              </a:rPr>
              <a:t>Frontend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367" name="object 11"/>
          <p:cNvSpPr/>
          <p:nvPr/>
        </p:nvSpPr>
        <p:spPr>
          <a:xfrm>
            <a:off x="14082480" y="7945200"/>
            <a:ext cx="646560" cy="2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fr-FR" sz="1350" b="0" strike="noStrike" spc="-66">
                <a:solidFill>
                  <a:srgbClr val="131313"/>
                </a:solidFill>
                <a:latin typeface="Arial MT"/>
              </a:rPr>
              <a:t>Frontend</a:t>
            </a:r>
            <a:endParaRPr lang="fr-FR" sz="1350" b="0" strike="noStrike" spc="-1">
              <a:latin typeface="Arial"/>
            </a:endParaRPr>
          </a:p>
        </p:txBody>
      </p:sp>
      <p:sp>
        <p:nvSpPr>
          <p:cNvPr id="368" name="object 12"/>
          <p:cNvSpPr/>
          <p:nvPr/>
        </p:nvSpPr>
        <p:spPr>
          <a:xfrm>
            <a:off x="14925240" y="7484040"/>
            <a:ext cx="824040" cy="54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43200" algn="ctr">
              <a:lnSpc>
                <a:spcPts val="1505"/>
              </a:lnSpc>
              <a:spcBef>
                <a:spcPts val="119"/>
              </a:spcBef>
            </a:pPr>
            <a:r>
              <a:rPr lang="fr-FR" sz="1300" b="0" strike="noStrike" spc="-12">
                <a:latin typeface="Arial MT"/>
              </a:rPr>
              <a:t>Backend</a:t>
            </a:r>
            <a:endParaRPr lang="fr-FR" sz="1300" b="0" strike="noStrike" spc="-1">
              <a:latin typeface="Arial"/>
            </a:endParaRPr>
          </a:p>
          <a:p>
            <a:pPr marL="43200" algn="ctr">
              <a:lnSpc>
                <a:spcPts val="1324"/>
              </a:lnSpc>
            </a:pPr>
            <a:r>
              <a:rPr lang="fr-FR" sz="1150" b="0" strike="noStrike" spc="-12">
                <a:latin typeface="Arial MT"/>
              </a:rPr>
              <a:t>hreadsXorfie</a:t>
            </a:r>
            <a:endParaRPr lang="fr-FR" sz="1150" b="0" strike="noStrike" spc="-1">
              <a:latin typeface="Arial"/>
            </a:endParaRPr>
          </a:p>
        </p:txBody>
      </p:sp>
      <p:sp>
        <p:nvSpPr>
          <p:cNvPr id="369" name="object 13"/>
          <p:cNvSpPr/>
          <p:nvPr/>
        </p:nvSpPr>
        <p:spPr>
          <a:xfrm>
            <a:off x="16107480" y="9439920"/>
            <a:ext cx="12355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tabLst>
                <a:tab pos="262080" algn="l"/>
              </a:tabLst>
            </a:pPr>
            <a:r>
              <a:rPr lang="fr-FR" sz="1300" b="0" strike="noStrike" spc="-52">
                <a:latin typeface="Arial MT"/>
              </a:rPr>
              <a:t>G</a:t>
            </a:r>
            <a:r>
              <a:rPr lang="fr-FR" sz="1300" b="0" strike="noStrike" spc="-1">
                <a:latin typeface="Arial MT"/>
              </a:rPr>
              <a:t>	</a:t>
            </a:r>
            <a:r>
              <a:rPr lang="fr-FR" sz="1300" b="0" strike="noStrike" spc="-12">
                <a:latin typeface="Arial MT"/>
              </a:rPr>
              <a:t>NotebookLM</a:t>
            </a:r>
            <a:endParaRPr lang="fr-FR" sz="1300" b="0" strike="noStrike" spc="-1">
              <a:latin typeface="Arial"/>
            </a:endParaRPr>
          </a:p>
        </p:txBody>
      </p:sp>
      <p:pic>
        <p:nvPicPr>
          <p:cNvPr id="370" name="Picture 369"/>
          <p:cNvPicPr/>
          <p:nvPr/>
        </p:nvPicPr>
        <p:blipFill>
          <a:blip r:embed="rId6"/>
          <a:stretch/>
        </p:blipFill>
        <p:spPr>
          <a:xfrm>
            <a:off x="0" y="-13320"/>
            <a:ext cx="17469000" cy="9766800"/>
          </a:xfrm>
          <a:prstGeom prst="rect">
            <a:avLst/>
          </a:prstGeom>
          <a:ln w="0">
            <a:noFill/>
          </a:ln>
        </p:spPr>
      </p:pic>
      <p:pic>
        <p:nvPicPr>
          <p:cNvPr id="371" name="Picture 370"/>
          <p:cNvPicPr/>
          <p:nvPr/>
        </p:nvPicPr>
        <p:blipFill>
          <a:blip r:embed="rId7"/>
          <a:stretch/>
        </p:blipFill>
        <p:spPr>
          <a:xfrm>
            <a:off x="16107480" y="9439920"/>
            <a:ext cx="1367640" cy="25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ject 2"/>
          <p:cNvPicPr/>
          <p:nvPr/>
        </p:nvPicPr>
        <p:blipFill>
          <a:blip r:embed="rId2"/>
          <a:stretch/>
        </p:blipFill>
        <p:spPr>
          <a:xfrm>
            <a:off x="939960" y="6934320"/>
            <a:ext cx="609120" cy="609120"/>
          </a:xfrm>
          <a:prstGeom prst="rect">
            <a:avLst/>
          </a:prstGeom>
          <a:ln w="0">
            <a:noFill/>
          </a:ln>
        </p:spPr>
      </p:pic>
      <p:pic>
        <p:nvPicPr>
          <p:cNvPr id="107" name="object 3"/>
          <p:cNvPicPr/>
          <p:nvPr/>
        </p:nvPicPr>
        <p:blipFill>
          <a:blip r:embed="rId3"/>
          <a:stretch/>
        </p:blipFill>
        <p:spPr>
          <a:xfrm>
            <a:off x="888840" y="5956200"/>
            <a:ext cx="711000" cy="571320"/>
          </a:xfrm>
          <a:prstGeom prst="rect">
            <a:avLst/>
          </a:prstGeom>
          <a:ln w="0">
            <a:noFill/>
          </a:ln>
        </p:spPr>
      </p:pic>
      <p:pic>
        <p:nvPicPr>
          <p:cNvPr id="108" name="object 4"/>
          <p:cNvPicPr/>
          <p:nvPr/>
        </p:nvPicPr>
        <p:blipFill>
          <a:blip r:embed="rId4"/>
          <a:stretch/>
        </p:blipFill>
        <p:spPr>
          <a:xfrm>
            <a:off x="888840" y="5003640"/>
            <a:ext cx="711000" cy="495000"/>
          </a:xfrm>
          <a:prstGeom prst="rect">
            <a:avLst/>
          </a:prstGeom>
          <a:ln w="0">
            <a:noFill/>
          </a:ln>
        </p:spPr>
      </p:pic>
      <p:pic>
        <p:nvPicPr>
          <p:cNvPr id="109" name="object 5"/>
          <p:cNvPicPr/>
          <p:nvPr/>
        </p:nvPicPr>
        <p:blipFill>
          <a:blip r:embed="rId5"/>
          <a:stretch/>
        </p:blipFill>
        <p:spPr>
          <a:xfrm>
            <a:off x="8864640" y="2006640"/>
            <a:ext cx="8140320" cy="7276680"/>
          </a:xfrm>
          <a:prstGeom prst="rect">
            <a:avLst/>
          </a:prstGeom>
          <a:ln w="0">
            <a:noFill/>
          </a:ln>
        </p:spPr>
      </p:pic>
      <p:grpSp>
        <p:nvGrpSpPr>
          <p:cNvPr id="110" name="object 6"/>
          <p:cNvGrpSpPr/>
          <p:nvPr/>
        </p:nvGrpSpPr>
        <p:grpSpPr>
          <a:xfrm>
            <a:off x="888840" y="8039160"/>
            <a:ext cx="711000" cy="444240"/>
            <a:chOff x="888840" y="8039160"/>
            <a:chExt cx="711000" cy="444240"/>
          </a:xfrm>
        </p:grpSpPr>
        <p:pic>
          <p:nvPicPr>
            <p:cNvPr id="111" name="object 7"/>
            <p:cNvPicPr/>
            <p:nvPr/>
          </p:nvPicPr>
          <p:blipFill>
            <a:blip r:embed="rId6"/>
            <a:stretch/>
          </p:blipFill>
          <p:spPr>
            <a:xfrm>
              <a:off x="914400" y="8039160"/>
              <a:ext cx="672840" cy="247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object 8"/>
            <p:cNvPicPr/>
            <p:nvPr/>
          </p:nvPicPr>
          <p:blipFill>
            <a:blip r:embed="rId7"/>
            <a:stretch/>
          </p:blipFill>
          <p:spPr>
            <a:xfrm>
              <a:off x="888840" y="8229600"/>
              <a:ext cx="711000" cy="25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28440" y="342000"/>
            <a:ext cx="9471960" cy="1685880"/>
          </a:xfrm>
          <a:prstGeom prst="rect">
            <a:avLst/>
          </a:prstGeom>
          <a:noFill/>
          <a:ln w="0">
            <a:noFill/>
          </a:ln>
        </p:spPr>
        <p:txBody>
          <a:bodyPr lIns="0" tIns="57240" rIns="0" bIns="0" anchor="t">
            <a:noAutofit/>
          </a:bodyPr>
          <a:lstStyle/>
          <a:p>
            <a:pPr marL="15840" indent="0">
              <a:lnSpc>
                <a:spcPts val="4501"/>
              </a:lnSpc>
              <a:spcBef>
                <a:spcPts val="451"/>
              </a:spcBef>
              <a:buNone/>
              <a:tabLst>
                <a:tab pos="0" algn="l"/>
              </a:tabLst>
            </a:pPr>
            <a:r>
              <a:rPr lang="fr-FR" sz="3950" b="0" strike="noStrike" spc="-1">
                <a:solidFill>
                  <a:srgbClr val="313131"/>
                </a:solidFill>
                <a:latin typeface="Arial MT"/>
              </a:rPr>
              <a:t>Le</a:t>
            </a:r>
            <a:r>
              <a:rPr lang="fr-FR" sz="3950" b="0" strike="noStrike" spc="-111">
                <a:solidFill>
                  <a:srgbClr val="313131"/>
                </a:solidFill>
                <a:latin typeface="Arial MT"/>
              </a:rPr>
              <a:t> </a:t>
            </a:r>
            <a:r>
              <a:rPr lang="fr-FR" sz="3950" b="0" strike="noStrike" spc="117">
                <a:solidFill>
                  <a:srgbClr val="2A2A2A"/>
                </a:solidFill>
                <a:latin typeface="Arial MT"/>
              </a:rPr>
              <a:t>défi</a:t>
            </a:r>
            <a:r>
              <a:rPr lang="fr-FR" sz="3950" b="0" strike="noStrike" spc="-205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3950" b="0" strike="noStrike" spc="72">
                <a:solidFill>
                  <a:srgbClr val="2B2B2B"/>
                </a:solidFill>
                <a:latin typeface="Arial MT"/>
              </a:rPr>
              <a:t>logistique</a:t>
            </a:r>
            <a:r>
              <a:rPr lang="fr-FR" sz="3950" b="0" strike="noStrike" spc="-55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D2D2D"/>
                </a:solidFill>
                <a:latin typeface="Arial MT"/>
              </a:rPr>
              <a:t>:</a:t>
            </a:r>
            <a:r>
              <a:rPr lang="fr-FR" sz="3950" b="0" strike="noStrike" spc="-126">
                <a:solidFill>
                  <a:srgbClr val="2D2D2D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B2B2B"/>
                </a:solidFill>
                <a:latin typeface="Arial MT"/>
              </a:rPr>
              <a:t>des</a:t>
            </a:r>
            <a:r>
              <a:rPr lang="fr-FR" sz="3950" b="0" strike="noStrike" spc="-165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3950" b="0" strike="noStrike" spc="77">
                <a:solidFill>
                  <a:srgbClr val="2A2A2A"/>
                </a:solidFill>
                <a:latin typeface="Arial MT"/>
              </a:rPr>
              <a:t>milliards</a:t>
            </a:r>
            <a:r>
              <a:rPr lang="fr-FR" sz="3950" b="0" strike="noStrike" spc="-12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3950" b="0" strike="noStrike" spc="58">
                <a:solidFill>
                  <a:srgbClr val="2D2D2D"/>
                </a:solidFill>
                <a:latin typeface="Arial MT"/>
              </a:rPr>
              <a:t>de</a:t>
            </a:r>
            <a:r>
              <a:rPr lang="fr-FR" sz="3950" b="0" strike="noStrike" spc="-250">
                <a:solidFill>
                  <a:srgbClr val="2D2D2D"/>
                </a:solidFill>
                <a:latin typeface="Arial MT"/>
              </a:rPr>
              <a:t> </a:t>
            </a:r>
            <a:r>
              <a:rPr lang="fr-FR" sz="3950" b="0" strike="noStrike" spc="77">
                <a:solidFill>
                  <a:srgbClr val="262626"/>
                </a:solidFill>
                <a:latin typeface="Arial MT"/>
              </a:rPr>
              <a:t>routes </a:t>
            </a:r>
            <a:r>
              <a:rPr lang="fr-FR" sz="3950" b="0" strike="noStrike" spc="-1">
                <a:solidFill>
                  <a:srgbClr val="232323"/>
                </a:solidFill>
                <a:latin typeface="Arial MT"/>
              </a:rPr>
              <a:t>possibles,</a:t>
            </a:r>
            <a:r>
              <a:rPr lang="fr-FR" sz="3950" b="0" strike="noStrike" spc="180">
                <a:solidFill>
                  <a:srgbClr val="232323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F2F2F"/>
                </a:solidFill>
                <a:latin typeface="Arial MT"/>
              </a:rPr>
              <a:t>une</a:t>
            </a:r>
            <a:r>
              <a:rPr lang="fr-FR" sz="3950" b="0" strike="noStrike" spc="128">
                <a:solidFill>
                  <a:srgbClr val="2F2F2F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82828"/>
                </a:solidFill>
                <a:latin typeface="Arial MT"/>
              </a:rPr>
              <a:t>seule</a:t>
            </a:r>
            <a:r>
              <a:rPr lang="fr-FR" sz="3950" b="0" strike="noStrike" spc="97">
                <a:solidFill>
                  <a:srgbClr val="282828"/>
                </a:solidFill>
                <a:latin typeface="Arial MT"/>
              </a:rPr>
              <a:t> </a:t>
            </a:r>
            <a:r>
              <a:rPr lang="fr-FR" sz="3950" b="0" strike="noStrike" spc="-12">
                <a:solidFill>
                  <a:srgbClr val="2B2B2B"/>
                </a:solidFill>
                <a:latin typeface="Arial MT"/>
              </a:rPr>
              <a:t>optimale.</a:t>
            </a:r>
            <a:endParaRPr lang="fr-FR" sz="3950" b="0" strike="noStrike" spc="-1">
              <a:latin typeface="Calibri"/>
            </a:endParaRPr>
          </a:p>
        </p:txBody>
      </p:sp>
      <p:sp>
        <p:nvSpPr>
          <p:cNvPr id="114" name="object 10"/>
          <p:cNvSpPr/>
          <p:nvPr/>
        </p:nvSpPr>
        <p:spPr>
          <a:xfrm>
            <a:off x="883080" y="2266920"/>
            <a:ext cx="7117200" cy="23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t">
            <a:spAutoFit/>
          </a:bodyPr>
          <a:lstStyle/>
          <a:p>
            <a:pPr marL="14760" indent="-2520">
              <a:lnSpc>
                <a:spcPct val="101000"/>
              </a:lnSpc>
              <a:spcBef>
                <a:spcPts val="51"/>
              </a:spcBef>
              <a:tabLst>
                <a:tab pos="0" algn="l"/>
              </a:tabLst>
            </a:pPr>
            <a:r>
              <a:rPr lang="fr-FR" sz="2500" b="0" strike="noStrike" spc="-12">
                <a:latin typeface="Cambria"/>
              </a:rPr>
              <a:t>Le</a:t>
            </a:r>
            <a:r>
              <a:rPr lang="fr-FR" sz="2500" b="0" strike="noStrike" spc="-131">
                <a:latin typeface="Cambria"/>
              </a:rPr>
              <a:t> </a:t>
            </a:r>
            <a:r>
              <a:rPr lang="fr-FR" sz="2500" b="0" strike="noStrike" spc="-106">
                <a:latin typeface="Cambria"/>
              </a:rPr>
              <a:t>Problème</a:t>
            </a:r>
            <a:r>
              <a:rPr lang="fr-FR" sz="2500" b="0" strike="noStrike" spc="-32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de</a:t>
            </a:r>
            <a:r>
              <a:rPr lang="fr-FR" sz="2500" b="0" strike="noStrike" spc="-80">
                <a:latin typeface="Cambria"/>
              </a:rPr>
              <a:t> </a:t>
            </a:r>
            <a:r>
              <a:rPr lang="fr-FR" sz="2500" b="0" strike="noStrike" spc="-126">
                <a:latin typeface="Cambria"/>
              </a:rPr>
              <a:t>Tournées</a:t>
            </a:r>
            <a:r>
              <a:rPr lang="fr-FR" sz="2500" b="0" strike="noStrike" spc="-15">
                <a:latin typeface="Cambria"/>
              </a:rPr>
              <a:t> </a:t>
            </a:r>
            <a:r>
              <a:rPr lang="fr-FR" sz="2500" b="0" strike="noStrike" spc="-137">
                <a:latin typeface="Cambria"/>
              </a:rPr>
              <a:t>de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75">
                <a:latin typeface="Cambria"/>
              </a:rPr>
              <a:t>Véhicules</a:t>
            </a:r>
            <a:r>
              <a:rPr lang="fr-FR" sz="2500" b="0" strike="noStrike" spc="43">
                <a:latin typeface="Cambria"/>
              </a:rPr>
              <a:t> </a:t>
            </a:r>
            <a:r>
              <a:rPr lang="fr-FR" sz="2500" b="0" strike="noStrike" spc="-120">
                <a:latin typeface="Cambria"/>
              </a:rPr>
              <a:t>(VRP)</a:t>
            </a:r>
            <a:r>
              <a:rPr lang="fr-FR" sz="2500" b="0" strike="noStrike" spc="-15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est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35">
                <a:latin typeface="Cambria"/>
              </a:rPr>
              <a:t>un</a:t>
            </a:r>
            <a:r>
              <a:rPr lang="fr-FR" sz="2500" b="0" strike="noStrike" spc="-66">
                <a:latin typeface="Cambria"/>
              </a:rPr>
              <a:t> </a:t>
            </a:r>
            <a:r>
              <a:rPr lang="fr-FR" sz="2500" b="0" strike="noStrike" spc="-21">
                <a:latin typeface="Cambria"/>
              </a:rPr>
              <a:t>défi </a:t>
            </a:r>
            <a:r>
              <a:rPr lang="fr-FR" sz="2500" b="0" strike="noStrike" spc="-100">
                <a:latin typeface="Cambria"/>
              </a:rPr>
              <a:t>d'optimisation</a:t>
            </a:r>
            <a:r>
              <a:rPr lang="fr-FR" sz="2500" b="0" strike="noStrike" spc="-131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combinatoire</a:t>
            </a:r>
            <a:r>
              <a:rPr lang="fr-FR" sz="2500" b="0" strike="noStrike" spc="89">
                <a:latin typeface="Cambria"/>
              </a:rPr>
              <a:t> </a:t>
            </a:r>
            <a:r>
              <a:rPr lang="fr-FR" sz="2500" b="0" strike="noStrike" spc="-100">
                <a:latin typeface="Cambria"/>
              </a:rPr>
              <a:t>au </a:t>
            </a:r>
            <a:r>
              <a:rPr lang="fr-FR" sz="2500" b="0" strike="noStrike" spc="-32">
                <a:latin typeface="Cambria"/>
              </a:rPr>
              <a:t>cœur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92">
                <a:latin typeface="Cambria"/>
              </a:rPr>
              <a:t>de</a:t>
            </a:r>
            <a:r>
              <a:rPr lang="fr-FR" sz="2500" b="0" strike="noStrike" spc="-75">
                <a:latin typeface="Cambria"/>
              </a:rPr>
              <a:t> </a:t>
            </a:r>
            <a:r>
              <a:rPr lang="fr-FR" sz="2500" b="0" strike="noStrike" spc="-1">
                <a:latin typeface="Cambria"/>
              </a:rPr>
              <a:t>la</a:t>
            </a:r>
            <a:r>
              <a:rPr lang="fr-FR" sz="2500" b="0" strike="noStrike" spc="-7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logistique </a:t>
            </a:r>
            <a:r>
              <a:rPr lang="fr-FR" sz="2500" b="0" strike="noStrike" spc="-72">
                <a:latin typeface="Cambria"/>
              </a:rPr>
              <a:t>mondiale.</a:t>
            </a:r>
            <a:r>
              <a:rPr lang="fr-FR" sz="2500" b="0" strike="noStrike" spc="-32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Déterminer</a:t>
            </a:r>
            <a:r>
              <a:rPr lang="fr-FR" sz="2500" b="0" strike="noStrike" spc="32">
                <a:latin typeface="Cambria"/>
              </a:rPr>
              <a:t> </a:t>
            </a:r>
            <a:r>
              <a:rPr lang="fr-FR" sz="2500" b="0" strike="noStrike" spc="-52">
                <a:latin typeface="Cambria"/>
              </a:rPr>
              <a:t>les</a:t>
            </a:r>
            <a:r>
              <a:rPr lang="fr-FR" sz="2500" b="0" strike="noStrike" spc="-92">
                <a:latin typeface="Cambria"/>
              </a:rPr>
              <a:t> </a:t>
            </a:r>
            <a:r>
              <a:rPr lang="fr-FR" sz="2500" b="0" strike="noStrike" spc="-111">
                <a:latin typeface="Cambria"/>
              </a:rPr>
              <a:t>tournées</a:t>
            </a:r>
            <a:r>
              <a:rPr lang="fr-FR" sz="2500" b="0" strike="noStrike" spc="-15">
                <a:latin typeface="Cambria"/>
              </a:rPr>
              <a:t> </a:t>
            </a:r>
            <a:r>
              <a:rPr lang="fr-FR" sz="2500" b="0" strike="noStrike" spc="-92">
                <a:latin typeface="Cambria"/>
              </a:rPr>
              <a:t>optimales</a:t>
            </a:r>
            <a:r>
              <a:rPr lang="fr-FR" sz="2500" b="0" strike="noStrike" spc="38">
                <a:latin typeface="Cambria"/>
              </a:rPr>
              <a:t> </a:t>
            </a:r>
            <a:r>
              <a:rPr lang="fr-FR" sz="2500" b="0" strike="noStrike" spc="-92">
                <a:latin typeface="Cambria"/>
              </a:rPr>
              <a:t>pour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26">
                <a:latin typeface="Cambria"/>
              </a:rPr>
              <a:t>une </a:t>
            </a:r>
            <a:r>
              <a:rPr lang="fr-FR" sz="2500" b="0" strike="noStrike" spc="-106">
                <a:latin typeface="Cambria"/>
              </a:rPr>
              <a:t>flotte</a:t>
            </a:r>
            <a:r>
              <a:rPr lang="fr-FR" sz="2500" b="0" strike="noStrike" spc="-35">
                <a:latin typeface="Cambria"/>
              </a:rPr>
              <a:t> </a:t>
            </a:r>
            <a:r>
              <a:rPr lang="fr-FR" sz="2500" b="0" strike="noStrike" spc="-52">
                <a:latin typeface="Cambria"/>
              </a:rPr>
              <a:t>de</a:t>
            </a:r>
            <a:r>
              <a:rPr lang="fr-FR" sz="2500" b="0" strike="noStrike" spc="-86">
                <a:latin typeface="Cambria"/>
              </a:rPr>
              <a:t> </a:t>
            </a:r>
            <a:r>
              <a:rPr lang="fr-FR" sz="2500" b="0" strike="noStrike" spc="-92">
                <a:latin typeface="Cambria"/>
              </a:rPr>
              <a:t>véhicules</a:t>
            </a:r>
            <a:r>
              <a:rPr lang="fr-FR" sz="2500" b="0" strike="noStrike" spc="-52">
                <a:latin typeface="Cambria"/>
              </a:rPr>
              <a:t> </a:t>
            </a:r>
            <a:r>
              <a:rPr lang="fr-FR" sz="2500" b="0" strike="noStrike" spc="-106">
                <a:latin typeface="Cambria"/>
              </a:rPr>
              <a:t>est</a:t>
            </a:r>
            <a:r>
              <a:rPr lang="fr-FR" sz="2500" b="0" strike="noStrike" spc="-32">
                <a:latin typeface="Cambria"/>
              </a:rPr>
              <a:t> crucial</a:t>
            </a:r>
            <a:r>
              <a:rPr lang="fr-FR" sz="2500" b="0" strike="noStrike" spc="-55">
                <a:latin typeface="Cambria"/>
              </a:rPr>
              <a:t> </a:t>
            </a:r>
            <a:r>
              <a:rPr lang="fr-FR" sz="2500" b="0" strike="noStrike" spc="-97">
                <a:latin typeface="Cambria"/>
              </a:rPr>
              <a:t>pour</a:t>
            </a:r>
            <a:r>
              <a:rPr lang="fr-FR" sz="2500" b="0" strike="noStrike" spc="24">
                <a:latin typeface="Cambria"/>
              </a:rPr>
              <a:t> </a:t>
            </a:r>
            <a:r>
              <a:rPr lang="fr-FR" sz="2500" b="0" strike="noStrike" spc="-114">
                <a:latin typeface="Cambria"/>
              </a:rPr>
              <a:t>réduire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46">
                <a:latin typeface="Cambria"/>
              </a:rPr>
              <a:t>les</a:t>
            </a:r>
            <a:r>
              <a:rPr lang="fr-FR" sz="2500" b="0" strike="noStrike" spc="-97">
                <a:latin typeface="Cambria"/>
              </a:rPr>
              <a:t> </a:t>
            </a:r>
            <a:r>
              <a:rPr lang="fr-FR" sz="2500" b="0" strike="noStrike" spc="-41">
                <a:latin typeface="Cambria"/>
              </a:rPr>
              <a:t>coûts,</a:t>
            </a:r>
            <a:r>
              <a:rPr lang="fr-FR" sz="2500" b="0" strike="noStrike" spc="89">
                <a:latin typeface="Cambria"/>
              </a:rPr>
              <a:t> </a:t>
            </a:r>
            <a:r>
              <a:rPr lang="fr-FR" sz="2500" b="0" strike="noStrike" spc="-26">
                <a:latin typeface="Cambria"/>
              </a:rPr>
              <a:t>les </a:t>
            </a:r>
            <a:r>
              <a:rPr lang="fr-FR" sz="2500" b="0" strike="noStrike" spc="-80">
                <a:latin typeface="Cambria"/>
              </a:rPr>
              <a:t>délais</a:t>
            </a:r>
            <a:r>
              <a:rPr lang="fr-FR" sz="2500" b="0" strike="noStrike" spc="-60">
                <a:latin typeface="Cambria"/>
              </a:rPr>
              <a:t> </a:t>
            </a:r>
            <a:r>
              <a:rPr lang="fr-FR" sz="2500" b="0" strike="noStrike" spc="-66">
                <a:latin typeface="Cambria"/>
              </a:rPr>
              <a:t>et</a:t>
            </a:r>
            <a:r>
              <a:rPr lang="fr-FR" sz="2500" b="0" strike="noStrike" spc="-72">
                <a:latin typeface="Cambria"/>
              </a:rPr>
              <a:t> </a:t>
            </a:r>
            <a:r>
              <a:rPr lang="fr-FR" sz="2500" b="0" strike="noStrike" spc="-75">
                <a:latin typeface="Cambria"/>
              </a:rPr>
              <a:t>l'impact</a:t>
            </a:r>
            <a:r>
              <a:rPr lang="fr-FR" sz="2500" b="0" strike="noStrike" spc="-1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environnemental.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115" name="object 11"/>
          <p:cNvSpPr/>
          <p:nvPr/>
        </p:nvSpPr>
        <p:spPr>
          <a:xfrm>
            <a:off x="1878840" y="4870440"/>
            <a:ext cx="4980600" cy="104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1280" rIns="0" bIns="0" anchor="t">
            <a:spAutoFit/>
          </a:bodyPr>
          <a:lstStyle/>
          <a:p>
            <a:pPr marL="21600" indent="-9360">
              <a:lnSpc>
                <a:spcPts val="2551"/>
              </a:lnSpc>
              <a:spcBef>
                <a:spcPts val="561"/>
              </a:spcBef>
              <a:tabLst>
                <a:tab pos="0" algn="l"/>
              </a:tabLst>
            </a:pPr>
            <a:r>
              <a:rPr lang="fr-FR" sz="2500" b="0" strike="noStrike" spc="-126">
                <a:latin typeface="Arial MT"/>
              </a:rPr>
              <a:t>Flottes</a:t>
            </a:r>
            <a:r>
              <a:rPr lang="fr-FR" sz="2500" b="0" strike="noStrike" spc="24">
                <a:latin typeface="Arial MT"/>
              </a:rPr>
              <a:t> </a:t>
            </a:r>
            <a:r>
              <a:rPr lang="fr-FR" sz="2500" b="0" strike="noStrike" spc="-185">
                <a:latin typeface="Arial MT"/>
              </a:rPr>
              <a:t>de</a:t>
            </a:r>
            <a:r>
              <a:rPr lang="fr-FR" sz="2500" b="0" strike="noStrike" spc="-157">
                <a:latin typeface="Arial MT"/>
              </a:rPr>
              <a:t> </a:t>
            </a:r>
            <a:r>
              <a:rPr lang="fr-FR" sz="2500" b="0" strike="noStrike" spc="-145">
                <a:latin typeface="Arial MT"/>
              </a:rPr>
              <a:t>véhicules</a:t>
            </a:r>
            <a:r>
              <a:rPr lang="fr-FR" sz="2500" b="0" strike="noStrike" spc="-55">
                <a:latin typeface="Arial MT"/>
              </a:rPr>
              <a:t> </a:t>
            </a:r>
            <a:r>
              <a:rPr lang="fr-FR" sz="2500" b="0" strike="noStrike" spc="-100">
                <a:latin typeface="Arial MT"/>
              </a:rPr>
              <a:t>:</a:t>
            </a:r>
            <a:r>
              <a:rPr lang="fr-FR" sz="2500" b="0" strike="noStrike" spc="-111">
                <a:latin typeface="Arial MT"/>
              </a:rPr>
              <a:t> </a:t>
            </a:r>
            <a:r>
              <a:rPr lang="fr-FR" sz="2500" b="0" strike="noStrike" spc="-242">
                <a:latin typeface="Arial MT"/>
              </a:rPr>
              <a:t>Gérer</a:t>
            </a:r>
            <a:r>
              <a:rPr lang="fr-FR" sz="2500" b="0" strike="noStrike" spc="117">
                <a:latin typeface="Arial MT"/>
              </a:rPr>
              <a:t> </a:t>
            </a:r>
            <a:r>
              <a:rPr lang="fr-FR" sz="2500" b="0" strike="noStrike" spc="-191">
                <a:latin typeface="Arial MT"/>
              </a:rPr>
              <a:t>de </a:t>
            </a:r>
            <a:r>
              <a:rPr lang="fr-FR" sz="2500" b="0" strike="noStrike" spc="-120">
                <a:latin typeface="Arial MT"/>
              </a:rPr>
              <a:t>multiples </a:t>
            </a:r>
            <a:r>
              <a:rPr lang="fr-FR" sz="2500" b="0" strike="noStrike" spc="-171">
                <a:latin typeface="Arial MT"/>
              </a:rPr>
              <a:t>véhicules</a:t>
            </a:r>
            <a:r>
              <a:rPr lang="fr-FR" sz="2500" b="0" strike="noStrike" spc="12">
                <a:latin typeface="Arial MT"/>
              </a:rPr>
              <a:t> </a:t>
            </a:r>
            <a:r>
              <a:rPr lang="fr-FR" sz="2500" b="0" strike="noStrike" spc="-256">
                <a:latin typeface="Arial MT"/>
              </a:rPr>
              <a:t>avec</a:t>
            </a:r>
            <a:r>
              <a:rPr lang="fr-FR" sz="2500" b="0" strike="noStrike" spc="29">
                <a:latin typeface="Arial MT"/>
              </a:rPr>
              <a:t> </a:t>
            </a:r>
            <a:r>
              <a:rPr lang="fr-FR" sz="2500" b="0" strike="noStrike" spc="-197">
                <a:latin typeface="Arial MT"/>
              </a:rPr>
              <a:t>des</a:t>
            </a:r>
            <a:r>
              <a:rPr lang="fr-FR" sz="2500" b="0" strike="noStrike" spc="-75">
                <a:latin typeface="Arial MT"/>
              </a:rPr>
              <a:t> </a:t>
            </a:r>
            <a:r>
              <a:rPr lang="fr-FR" sz="2500" b="0" strike="noStrike" spc="-137">
                <a:latin typeface="Arial MT"/>
              </a:rPr>
              <a:t>contraintes</a:t>
            </a:r>
            <a:r>
              <a:rPr lang="fr-FR" sz="2500" b="0" strike="noStrike" spc="72">
                <a:latin typeface="Arial MT"/>
              </a:rPr>
              <a:t> </a:t>
            </a:r>
            <a:r>
              <a:rPr lang="fr-FR" sz="2500" b="0" strike="noStrike" spc="-92">
                <a:latin typeface="Arial MT"/>
              </a:rPr>
              <a:t>uniques.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116" name="object 12"/>
          <p:cNvSpPr/>
          <p:nvPr/>
        </p:nvSpPr>
        <p:spPr>
          <a:xfrm>
            <a:off x="1879560" y="5878800"/>
            <a:ext cx="5804280" cy="204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8240" rIns="0" bIns="0" anchor="t">
            <a:spAutoFit/>
          </a:bodyPr>
          <a:lstStyle/>
          <a:p>
            <a:pPr marL="13320" indent="1440">
              <a:lnSpc>
                <a:spcPts val="2599"/>
              </a:lnSpc>
              <a:spcBef>
                <a:spcPts val="380"/>
              </a:spcBef>
              <a:tabLst>
                <a:tab pos="0" algn="l"/>
              </a:tabLst>
            </a:pPr>
            <a:r>
              <a:rPr lang="fr-FR" sz="2350" b="0" strike="noStrike" spc="-126">
                <a:latin typeface="Arial MT"/>
              </a:rPr>
              <a:t>Demandes</a:t>
            </a:r>
            <a:r>
              <a:rPr lang="fr-FR" sz="2350" b="0" strike="noStrike" spc="-7">
                <a:latin typeface="Arial MT"/>
              </a:rPr>
              <a:t> </a:t>
            </a:r>
            <a:r>
              <a:rPr lang="fr-FR" sz="2350" b="0" strike="noStrike" spc="-35">
                <a:latin typeface="Arial MT"/>
              </a:rPr>
              <a:t>clients</a:t>
            </a:r>
            <a:r>
              <a:rPr lang="fr-FR" sz="2350" b="0" strike="noStrike" spc="-131">
                <a:latin typeface="Arial MT"/>
              </a:rPr>
              <a:t> </a:t>
            </a:r>
            <a:r>
              <a:rPr lang="fr-FR" sz="2350" b="0" strike="noStrike" spc="-1">
                <a:latin typeface="Arial MT"/>
              </a:rPr>
              <a:t>:</a:t>
            </a:r>
            <a:r>
              <a:rPr lang="fr-FR" sz="2350" b="0" strike="noStrike" spc="-131">
                <a:latin typeface="Arial MT"/>
              </a:rPr>
              <a:t> </a:t>
            </a:r>
            <a:r>
              <a:rPr lang="fr-FR" sz="2350" b="0" strike="noStrike" spc="-86">
                <a:latin typeface="Arial MT"/>
              </a:rPr>
              <a:t>Servir</a:t>
            </a:r>
            <a:r>
              <a:rPr lang="fr-FR" sz="2350" b="0" strike="noStrike" spc="-12">
                <a:latin typeface="Arial MT"/>
              </a:rPr>
              <a:t> </a:t>
            </a:r>
            <a:r>
              <a:rPr lang="fr-FR" sz="2350" b="0" strike="noStrike" spc="-100">
                <a:latin typeface="Arial MT"/>
              </a:rPr>
              <a:t>un</a:t>
            </a:r>
            <a:r>
              <a:rPr lang="fr-FR" sz="2350" b="0" strike="noStrike" spc="-126">
                <a:latin typeface="Arial MT"/>
              </a:rPr>
              <a:t> </a:t>
            </a:r>
            <a:r>
              <a:rPr lang="fr-FR" sz="2350" b="0" strike="noStrike" spc="-86">
                <a:latin typeface="Arial MT"/>
              </a:rPr>
              <a:t>grand</a:t>
            </a:r>
            <a:r>
              <a:rPr lang="fr-FR" sz="2350" b="0" strike="noStrike" spc="-75">
                <a:latin typeface="Arial MT"/>
              </a:rPr>
              <a:t> </a:t>
            </a:r>
            <a:r>
              <a:rPr lang="fr-FR" sz="2350" b="0" strike="noStrike" spc="-97">
                <a:latin typeface="Arial MT"/>
              </a:rPr>
              <a:t>nombre</a:t>
            </a:r>
            <a:r>
              <a:rPr lang="fr-FR" sz="2350" b="0" strike="noStrike" spc="-12">
                <a:latin typeface="Arial MT"/>
              </a:rPr>
              <a:t> </a:t>
            </a:r>
            <a:r>
              <a:rPr lang="fr-FR" sz="2350" b="0" strike="noStrike" spc="-55">
                <a:latin typeface="Arial MT"/>
              </a:rPr>
              <a:t>de clients</a:t>
            </a:r>
            <a:r>
              <a:rPr lang="fr-FR" sz="2350" b="0" strike="noStrike" spc="-86">
                <a:latin typeface="Arial MT"/>
              </a:rPr>
              <a:t> </a:t>
            </a:r>
            <a:r>
              <a:rPr lang="fr-FR" sz="2350" b="0" strike="noStrike" spc="-126">
                <a:latin typeface="Arial MT"/>
              </a:rPr>
              <a:t>avec</a:t>
            </a:r>
            <a:r>
              <a:rPr lang="fr-FR" sz="2350" b="0" strike="noStrike" spc="-1">
                <a:latin typeface="Arial MT"/>
              </a:rPr>
              <a:t> </a:t>
            </a:r>
            <a:r>
              <a:rPr lang="fr-FR" sz="2350" b="0" strike="noStrike" spc="-140">
                <a:latin typeface="Arial MT"/>
              </a:rPr>
              <a:t>des</a:t>
            </a:r>
            <a:r>
              <a:rPr lang="fr-FR" sz="2350" b="0" strike="noStrike" spc="-26">
                <a:latin typeface="Arial MT"/>
              </a:rPr>
              <a:t> </a:t>
            </a:r>
            <a:r>
              <a:rPr lang="fr-FR" sz="2350" b="0" strike="noStrike" spc="-97">
                <a:latin typeface="Arial MT"/>
              </a:rPr>
              <a:t>besoins</a:t>
            </a:r>
            <a:r>
              <a:rPr lang="fr-FR" sz="2350" b="0" strike="noStrike" spc="-41">
                <a:latin typeface="Arial MT"/>
              </a:rPr>
              <a:t> </a:t>
            </a:r>
            <a:r>
              <a:rPr lang="fr-FR" sz="2350" b="0" strike="noStrike" spc="-12">
                <a:latin typeface="Arial MT"/>
              </a:rPr>
              <a:t>spécifiques.</a:t>
            </a:r>
            <a:endParaRPr lang="fr-FR" sz="2350" b="0" strike="noStrike" spc="-1">
              <a:latin typeface="Arial"/>
            </a:endParaRPr>
          </a:p>
          <a:p>
            <a:pPr marL="12600" indent="1440">
              <a:lnSpc>
                <a:spcPts val="2789"/>
              </a:lnSpc>
              <a:spcBef>
                <a:spcPts val="2279"/>
              </a:spcBef>
              <a:tabLst>
                <a:tab pos="0" algn="l"/>
              </a:tabLst>
            </a:pPr>
            <a:r>
              <a:rPr lang="fr-FR" sz="2400" b="0" strike="noStrike" spc="-126">
                <a:latin typeface="Arial MT"/>
              </a:rPr>
              <a:t>Fenêtres</a:t>
            </a:r>
            <a:r>
              <a:rPr lang="fr-FR" sz="2400" b="0" strike="noStrike" spc="-15">
                <a:latin typeface="Arial MT"/>
              </a:rPr>
              <a:t> </a:t>
            </a:r>
            <a:r>
              <a:rPr lang="fr-FR" sz="2400" b="0" strike="noStrike" spc="-92">
                <a:latin typeface="Arial MT"/>
              </a:rPr>
              <a:t>temporelles</a:t>
            </a:r>
            <a:r>
              <a:rPr lang="fr-FR" sz="2400" b="0" strike="noStrike" spc="-15">
                <a:latin typeface="Arial MT"/>
              </a:rPr>
              <a:t> </a:t>
            </a:r>
            <a:r>
              <a:rPr lang="fr-FR" sz="2400" b="0" strike="noStrike" spc="-1">
                <a:latin typeface="Arial MT"/>
              </a:rPr>
              <a:t>:</a:t>
            </a:r>
            <a:r>
              <a:rPr lang="fr-FR" sz="2400" b="0" strike="noStrike" spc="-80">
                <a:latin typeface="Arial MT"/>
              </a:rPr>
              <a:t> </a:t>
            </a:r>
            <a:r>
              <a:rPr lang="fr-FR" sz="2400" b="0" strike="noStrike" spc="-151">
                <a:latin typeface="Arial MT"/>
              </a:rPr>
              <a:t>Respecter</a:t>
            </a:r>
            <a:r>
              <a:rPr lang="fr-FR" sz="2400" b="0" strike="noStrike" spc="69">
                <a:latin typeface="Arial MT"/>
              </a:rPr>
              <a:t> </a:t>
            </a:r>
            <a:r>
              <a:rPr lang="fr-FR" sz="2400" b="0" strike="noStrike" spc="-137">
                <a:latin typeface="Arial MT"/>
              </a:rPr>
              <a:t>des</a:t>
            </a:r>
            <a:r>
              <a:rPr lang="fr-FR" sz="2400" b="0" strike="noStrike" spc="-72">
                <a:latin typeface="Arial MT"/>
              </a:rPr>
              <a:t> </a:t>
            </a:r>
            <a:r>
              <a:rPr lang="fr-FR" sz="2400" b="0" strike="noStrike" spc="-157">
                <a:latin typeface="Arial MT"/>
              </a:rPr>
              <a:t>créneaux</a:t>
            </a:r>
            <a:endParaRPr lang="fr-FR" sz="2400" b="0" strike="noStrike" spc="-1">
              <a:latin typeface="Arial"/>
            </a:endParaRPr>
          </a:p>
          <a:p>
            <a:pPr marL="15120" indent="1440">
              <a:lnSpc>
                <a:spcPts val="2670"/>
              </a:lnSpc>
              <a:tabLst>
                <a:tab pos="0" algn="l"/>
              </a:tabLst>
            </a:pPr>
            <a:r>
              <a:rPr lang="fr-FR" sz="2300" b="0" strike="noStrike" spc="-86">
                <a:latin typeface="Arial MT"/>
              </a:rPr>
              <a:t>de</a:t>
            </a:r>
            <a:r>
              <a:rPr lang="fr-FR" sz="2300" b="0" strike="noStrike" spc="-131">
                <a:latin typeface="Arial MT"/>
              </a:rPr>
              <a:t> </a:t>
            </a:r>
            <a:r>
              <a:rPr lang="fr-FR" sz="2300" b="0" strike="noStrike" spc="-35">
                <a:latin typeface="Arial MT"/>
              </a:rPr>
              <a:t>livraison</a:t>
            </a:r>
            <a:r>
              <a:rPr lang="fr-FR" sz="2300" b="0" strike="noStrike" spc="-66">
                <a:latin typeface="Arial MT"/>
              </a:rPr>
              <a:t> </a:t>
            </a:r>
            <a:r>
              <a:rPr lang="fr-FR" sz="2300" b="0" strike="noStrike" spc="-12">
                <a:latin typeface="Arial MT"/>
              </a:rPr>
              <a:t>stricts.</a:t>
            </a:r>
            <a:endParaRPr lang="fr-FR" sz="2300" b="0" strike="noStrike" spc="-1">
              <a:latin typeface="Arial"/>
            </a:endParaRPr>
          </a:p>
        </p:txBody>
      </p:sp>
      <p:sp>
        <p:nvSpPr>
          <p:cNvPr id="117" name="object 13"/>
          <p:cNvSpPr/>
          <p:nvPr/>
        </p:nvSpPr>
        <p:spPr>
          <a:xfrm>
            <a:off x="1877760" y="7868880"/>
            <a:ext cx="5872680" cy="102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t">
            <a:spAutoFit/>
          </a:bodyPr>
          <a:lstStyle/>
          <a:p>
            <a:pPr marL="15840" indent="-3960">
              <a:lnSpc>
                <a:spcPts val="2599"/>
              </a:lnSpc>
              <a:spcBef>
                <a:spcPts val="309"/>
              </a:spcBef>
              <a:tabLst>
                <a:tab pos="0" algn="l"/>
              </a:tabLst>
            </a:pPr>
            <a:r>
              <a:rPr lang="fr-FR" sz="2300" b="0" strike="noStrike" spc="-26">
                <a:latin typeface="Arial MT"/>
              </a:rPr>
              <a:t>Impact</a:t>
            </a:r>
            <a:r>
              <a:rPr lang="fr-FR" sz="2300" b="0" strike="noStrike" spc="-137">
                <a:latin typeface="Arial MT"/>
              </a:rPr>
              <a:t> </a:t>
            </a:r>
            <a:r>
              <a:rPr lang="fr-FR" sz="2300" b="0" strike="noStrike" spc="-46">
                <a:latin typeface="Arial MT"/>
              </a:rPr>
              <a:t>environnemental</a:t>
            </a:r>
            <a:r>
              <a:rPr lang="fr-FR" sz="2300" b="0" strike="noStrike" spc="-165">
                <a:latin typeface="Arial MT"/>
              </a:rPr>
              <a:t> </a:t>
            </a:r>
            <a:r>
              <a:rPr lang="fr-FR" sz="2300" b="0" strike="noStrike" spc="-1">
                <a:latin typeface="Arial MT"/>
              </a:rPr>
              <a:t>:</a:t>
            </a:r>
            <a:r>
              <a:rPr lang="fr-FR" sz="2300" b="0" strike="noStrike" spc="-92">
                <a:latin typeface="Arial MT"/>
              </a:rPr>
              <a:t> </a:t>
            </a:r>
            <a:r>
              <a:rPr lang="fr-FR" sz="2300" b="0" strike="noStrike" spc="-52">
                <a:latin typeface="Arial MT"/>
              </a:rPr>
              <a:t>Minimiser</a:t>
            </a:r>
            <a:r>
              <a:rPr lang="fr-FR" sz="2300" b="0" strike="noStrike" spc="180">
                <a:latin typeface="Arial MT"/>
              </a:rPr>
              <a:t> </a:t>
            </a:r>
            <a:r>
              <a:rPr lang="fr-FR" sz="2300" b="0" strike="noStrike" spc="-114">
                <a:latin typeface="Arial MT"/>
              </a:rPr>
              <a:t>la</a:t>
            </a:r>
            <a:r>
              <a:rPr lang="fr-FR" sz="2300" b="0" strike="noStrike" spc="-60">
                <a:latin typeface="Arial MT"/>
              </a:rPr>
              <a:t> </a:t>
            </a:r>
            <a:r>
              <a:rPr lang="fr-FR" sz="2300" b="0" strike="noStrike" spc="-12">
                <a:latin typeface="Arial MT"/>
              </a:rPr>
              <a:t>distance </a:t>
            </a:r>
            <a:r>
              <a:rPr lang="fr-FR" sz="2300" b="0" strike="noStrike" spc="-1">
                <a:latin typeface="Arial MT"/>
              </a:rPr>
              <a:t>et</a:t>
            </a:r>
            <a:r>
              <a:rPr lang="fr-FR" sz="2300" b="0" strike="noStrike" spc="-160">
                <a:latin typeface="Arial MT"/>
              </a:rPr>
              <a:t> </a:t>
            </a:r>
            <a:r>
              <a:rPr lang="fr-FR" sz="2300" b="0" strike="noStrike" spc="-35">
                <a:latin typeface="Arial MT"/>
              </a:rPr>
              <a:t>la</a:t>
            </a:r>
            <a:r>
              <a:rPr lang="fr-FR" sz="2300" b="0" strike="noStrike" spc="-126">
                <a:latin typeface="Arial MT"/>
              </a:rPr>
              <a:t> </a:t>
            </a:r>
            <a:r>
              <a:rPr lang="fr-FR" sz="2300" b="0" strike="noStrike" spc="-66">
                <a:latin typeface="Arial MT"/>
              </a:rPr>
              <a:t>consommation,</a:t>
            </a:r>
            <a:r>
              <a:rPr lang="fr-FR" sz="2300" b="0" strike="noStrike" spc="-86">
                <a:latin typeface="Arial MT"/>
              </a:rPr>
              <a:t> </a:t>
            </a:r>
            <a:r>
              <a:rPr lang="fr-FR" sz="2300" b="0" strike="noStrike" spc="-21">
                <a:latin typeface="Arial MT"/>
              </a:rPr>
              <a:t>surtout</a:t>
            </a:r>
            <a:r>
              <a:rPr lang="fr-FR" sz="2300" b="0" strike="noStrike" spc="12">
                <a:latin typeface="Arial MT"/>
              </a:rPr>
              <a:t> </a:t>
            </a:r>
            <a:r>
              <a:rPr lang="fr-FR" sz="2300" b="0" strike="noStrike" spc="-46">
                <a:latin typeface="Arial MT"/>
              </a:rPr>
              <a:t>pour</a:t>
            </a:r>
            <a:r>
              <a:rPr lang="fr-FR" sz="2300" b="0" strike="noStrike" spc="-80">
                <a:latin typeface="Arial MT"/>
              </a:rPr>
              <a:t> </a:t>
            </a:r>
            <a:r>
              <a:rPr lang="fr-FR" sz="2300" b="0" strike="noStrike" spc="-60">
                <a:latin typeface="Arial MT"/>
              </a:rPr>
              <a:t>les</a:t>
            </a:r>
            <a:r>
              <a:rPr lang="fr-FR" sz="2300" b="0" strike="noStrike" spc="-100">
                <a:latin typeface="Arial MT"/>
              </a:rPr>
              <a:t> </a:t>
            </a:r>
            <a:r>
              <a:rPr lang="fr-FR" sz="2300" b="0" strike="noStrike" spc="-12">
                <a:latin typeface="Arial MT"/>
              </a:rPr>
              <a:t>flottes électriques.</a:t>
            </a:r>
            <a:endParaRPr lang="fr-FR" sz="2300" b="0" strike="noStrike" spc="-1">
              <a:latin typeface="Arial"/>
            </a:endParaRPr>
          </a:p>
        </p:txBody>
      </p:sp>
      <p:sp>
        <p:nvSpPr>
          <p:cNvPr id="118" name="object 14"/>
          <p:cNvSpPr/>
          <p:nvPr/>
        </p:nvSpPr>
        <p:spPr>
          <a:xfrm>
            <a:off x="12115800" y="5259960"/>
            <a:ext cx="972360" cy="64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  <a:tabLst>
                <a:tab pos="360000" algn="l"/>
              </a:tabLst>
            </a:pPr>
            <a:r>
              <a:rPr lang="fr-FR" sz="2050" b="0" strike="noStrike" spc="-52">
                <a:solidFill>
                  <a:srgbClr val="2A2A2A"/>
                </a:solidFill>
                <a:latin typeface="Arial MT"/>
              </a:rPr>
              <a:t>O</a:t>
            </a:r>
            <a:r>
              <a:rPr lang="fr-FR" sz="2050" b="0" strike="noStrike" spc="-1">
                <a:solidFill>
                  <a:srgbClr val="2A2A2A"/>
                </a:solidFill>
                <a:latin typeface="Arial MT"/>
              </a:rPr>
              <a:t>	</a:t>
            </a:r>
            <a:r>
              <a:rPr lang="fr-FR" sz="2050" b="0" strike="noStrike" spc="-145">
                <a:latin typeface="Arial MT"/>
              </a:rPr>
              <a:t>Dëpôt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119" name="object 15"/>
          <p:cNvSpPr/>
          <p:nvPr/>
        </p:nvSpPr>
        <p:spPr>
          <a:xfrm>
            <a:off x="14536800" y="8678160"/>
            <a:ext cx="2238480" cy="57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410040">
              <a:lnSpc>
                <a:spcPct val="100000"/>
              </a:lnSpc>
              <a:spcBef>
                <a:spcPts val="119"/>
              </a:spcBef>
            </a:pPr>
            <a:r>
              <a:rPr lang="fr-FR" sz="1300" b="0" strike="noStrike" spc="-165">
                <a:solidFill>
                  <a:srgbClr val="1A1A1A"/>
                </a:solidFill>
                <a:latin typeface="Arial MT"/>
              </a:rPr>
              <a:t>Routes</a:t>
            </a:r>
            <a:r>
              <a:rPr lang="fr-FR" sz="1300" b="0" strike="noStrike" spc="24">
                <a:solidFill>
                  <a:srgbClr val="1A1A1A"/>
                </a:solidFill>
                <a:latin typeface="Arial MT"/>
              </a:rPr>
              <a:t> </a:t>
            </a:r>
            <a:r>
              <a:rPr lang="fr-FR" sz="1300" b="0" strike="noStrike" spc="-145">
                <a:solidFill>
                  <a:srgbClr val="1C1C1C"/>
                </a:solidFill>
                <a:latin typeface="Arial MT"/>
              </a:rPr>
              <a:t>Possibles</a:t>
            </a:r>
            <a:r>
              <a:rPr lang="fr-FR" sz="1300" b="0" strike="noStrike" spc="94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1300" b="0" strike="noStrike" spc="-151">
                <a:solidFill>
                  <a:srgbClr val="484848"/>
                </a:solidFill>
                <a:latin typeface="Arial MT"/>
              </a:rPr>
              <a:t>(Gris</a:t>
            </a:r>
            <a:r>
              <a:rPr lang="fr-FR" sz="1300" b="0" strike="noStrike" spc="-80">
                <a:solidFill>
                  <a:srgbClr val="484848"/>
                </a:solidFill>
                <a:latin typeface="Arial MT"/>
              </a:rPr>
              <a:t> </a:t>
            </a:r>
            <a:r>
              <a:rPr lang="fr-FR" sz="1300" b="0" strike="noStrike" spc="-21">
                <a:solidFill>
                  <a:srgbClr val="262626"/>
                </a:solidFill>
                <a:latin typeface="Arial MT"/>
              </a:rPr>
              <a:t>Cla)</a:t>
            </a:r>
            <a:endParaRPr lang="fr-FR" sz="13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"/>
              </a:spcBef>
              <a:tabLst>
                <a:tab pos="411480" algn="l"/>
              </a:tabLst>
            </a:pPr>
            <a:r>
              <a:rPr lang="fr-FR" sz="1150" b="0" strike="noStrike" spc="-52">
                <a:solidFill>
                  <a:srgbClr val="A17B36"/>
                </a:solidFill>
                <a:latin typeface="Arial MT"/>
              </a:rPr>
              <a:t>-</a:t>
            </a:r>
            <a:r>
              <a:rPr lang="fr-FR" sz="1150" b="0" strike="noStrike" spc="-1">
                <a:solidFill>
                  <a:srgbClr val="A17B36"/>
                </a:solidFill>
                <a:latin typeface="Arial MT"/>
              </a:rPr>
              <a:t>	</a:t>
            </a:r>
            <a:r>
              <a:rPr lang="fr-FR" sz="1150" b="0" strike="noStrike" spc="-80">
                <a:solidFill>
                  <a:srgbClr val="2A2A2A"/>
                </a:solidFill>
                <a:latin typeface="Arial MT"/>
              </a:rPr>
              <a:t>Route</a:t>
            </a:r>
            <a:r>
              <a:rPr lang="fr-FR" sz="1150" b="0" strike="noStrike" spc="29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1150" b="0" strike="noStrike" spc="-35">
                <a:solidFill>
                  <a:srgbClr val="1D1D1D"/>
                </a:solidFill>
                <a:latin typeface="Arial MT"/>
              </a:rPr>
              <a:t>0gCmee</a:t>
            </a:r>
            <a:r>
              <a:rPr lang="fr-FR" sz="1150" b="0" strike="noStrike" spc="9">
                <a:solidFill>
                  <a:srgbClr val="1D1D1D"/>
                </a:solidFill>
                <a:latin typeface="Arial MT"/>
              </a:rPr>
              <a:t> </a:t>
            </a:r>
            <a:r>
              <a:rPr lang="fr-FR" sz="1150" b="0" strike="noStrike" spc="-1">
                <a:solidFill>
                  <a:srgbClr val="2A2A2A"/>
                </a:solidFill>
                <a:latin typeface="Arial MT"/>
              </a:rPr>
              <a:t>(Oce</a:t>
            </a:r>
            <a:r>
              <a:rPr lang="fr-FR" sz="1150" b="0" strike="noStrike" spc="-32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1150" b="0" strike="noStrike" spc="-1">
                <a:solidFill>
                  <a:srgbClr val="2A2A2A"/>
                </a:solidFill>
                <a:latin typeface="Arial MT"/>
              </a:rPr>
              <a:t>Pal</a:t>
            </a:r>
            <a:r>
              <a:rPr lang="fr-FR" sz="1150" b="0" strike="noStrike" spc="469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1150" b="0" strike="noStrike" spc="-26">
                <a:solidFill>
                  <a:srgbClr val="383838"/>
                </a:solidFill>
                <a:latin typeface="Arial MT"/>
              </a:rPr>
              <a:t>nd)</a:t>
            </a:r>
            <a:endParaRPr lang="fr-FR" sz="1150" b="0" strike="noStrike" spc="-1">
              <a:latin typeface="Arial"/>
            </a:endParaRPr>
          </a:p>
        </p:txBody>
      </p:sp>
      <p:sp>
        <p:nvSpPr>
          <p:cNvPr id="120" name="object 16"/>
          <p:cNvSpPr/>
          <p:nvPr/>
        </p:nvSpPr>
        <p:spPr>
          <a:xfrm>
            <a:off x="16107480" y="9439920"/>
            <a:ext cx="123552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tabLst>
                <a:tab pos="262080" algn="l"/>
              </a:tabLst>
            </a:pPr>
            <a:r>
              <a:rPr lang="fr-FR" sz="1300" b="0" strike="noStrike" spc="-52">
                <a:latin typeface="Arial MT"/>
              </a:rPr>
              <a:t>G</a:t>
            </a:r>
            <a:r>
              <a:rPr lang="fr-FR" sz="1300" b="0" strike="noStrike" spc="-1">
                <a:latin typeface="Arial MT"/>
              </a:rPr>
              <a:t>	</a:t>
            </a:r>
            <a:r>
              <a:rPr lang="fr-FR" sz="1300" b="0" strike="noStrike" spc="-12">
                <a:latin typeface="Arial MT"/>
              </a:rPr>
              <a:t>NotebookLM</a:t>
            </a:r>
            <a:endParaRPr lang="fr-FR" sz="1300" b="0" strike="noStrike" spc="-1"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8"/>
          <a:stretch/>
        </p:blipFill>
        <p:spPr>
          <a:xfrm>
            <a:off x="0" y="313560"/>
            <a:ext cx="17452080" cy="943992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1"/>
          <p:cNvPicPr/>
          <p:nvPr/>
        </p:nvPicPr>
        <p:blipFill>
          <a:blip r:embed="rId9"/>
          <a:stretch/>
        </p:blipFill>
        <p:spPr>
          <a:xfrm>
            <a:off x="-255600" y="0"/>
            <a:ext cx="21135600" cy="313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object 2"/>
          <p:cNvGrpSpPr/>
          <p:nvPr/>
        </p:nvGrpSpPr>
        <p:grpSpPr>
          <a:xfrm>
            <a:off x="8879400" y="2002320"/>
            <a:ext cx="7998480" cy="7268400"/>
            <a:chOff x="8879400" y="2002320"/>
            <a:chExt cx="7998480" cy="7268400"/>
          </a:xfrm>
        </p:grpSpPr>
        <p:pic>
          <p:nvPicPr>
            <p:cNvPr id="124" name="object 3"/>
            <p:cNvPicPr/>
            <p:nvPr/>
          </p:nvPicPr>
          <p:blipFill>
            <a:blip r:embed="rId2"/>
            <a:stretch/>
          </p:blipFill>
          <p:spPr>
            <a:xfrm>
              <a:off x="8915400" y="2133720"/>
              <a:ext cx="7962480" cy="6159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5" name="object 4"/>
            <p:cNvSpPr/>
            <p:nvPr/>
          </p:nvSpPr>
          <p:spPr>
            <a:xfrm>
              <a:off x="9133560" y="3700080"/>
              <a:ext cx="360" cy="3297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29760"/>
                <a:gd name="textAreaBottom" fmla="*/ 330120 h 329760"/>
              </a:gdLst>
              <a:ahLst/>
              <a:cxnLst/>
              <a:rect l="textAreaLeft" t="textAreaTop" r="textAreaRight" b="textAreaBottom"/>
              <a:pathLst>
                <a:path h="330200">
                  <a:moveTo>
                    <a:pt x="0" y="33020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7477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26" name="object 5"/>
            <p:cNvSpPr/>
            <p:nvPr/>
          </p:nvSpPr>
          <p:spPr>
            <a:xfrm>
              <a:off x="10886040" y="3700080"/>
              <a:ext cx="360" cy="3297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29760"/>
                <a:gd name="textAreaBottom" fmla="*/ 330120 h 329760"/>
              </a:gdLst>
              <a:ahLst/>
              <a:cxnLst/>
              <a:rect l="textAreaLeft" t="textAreaTop" r="textAreaRight" b="textAreaBottom"/>
              <a:pathLst>
                <a:path h="330200">
                  <a:moveTo>
                    <a:pt x="0" y="33020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7477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27" name="object 6"/>
            <p:cNvSpPr/>
            <p:nvPr/>
          </p:nvSpPr>
          <p:spPr>
            <a:xfrm>
              <a:off x="9127080" y="3706200"/>
              <a:ext cx="1765080" cy="360"/>
            </a:xfrm>
            <a:custGeom>
              <a:avLst/>
              <a:gdLst>
                <a:gd name="textAreaLeft" fmla="*/ 0 w 1765080"/>
                <a:gd name="textAreaRight" fmla="*/ 1765440 w 176508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1765300">
                  <a:moveTo>
                    <a:pt x="0" y="0"/>
                  </a:moveTo>
                  <a:lnTo>
                    <a:pt x="1765300" y="0"/>
                  </a:lnTo>
                </a:path>
              </a:pathLst>
            </a:custGeom>
            <a:noFill/>
            <a:ln w="12700">
              <a:solidFill>
                <a:srgbClr val="7477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28" name="object 7"/>
            <p:cNvSpPr/>
            <p:nvPr/>
          </p:nvSpPr>
          <p:spPr>
            <a:xfrm>
              <a:off x="9127080" y="4023720"/>
              <a:ext cx="1765080" cy="360"/>
            </a:xfrm>
            <a:custGeom>
              <a:avLst/>
              <a:gdLst>
                <a:gd name="textAreaLeft" fmla="*/ 0 w 1765080"/>
                <a:gd name="textAreaRight" fmla="*/ 1765440 w 176508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1765300">
                  <a:moveTo>
                    <a:pt x="0" y="0"/>
                  </a:moveTo>
                  <a:lnTo>
                    <a:pt x="1765300" y="0"/>
                  </a:lnTo>
                </a:path>
              </a:pathLst>
            </a:custGeom>
            <a:noFill/>
            <a:ln w="12700">
              <a:solidFill>
                <a:srgbClr val="7477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29" name="object 8"/>
            <p:cNvSpPr/>
            <p:nvPr/>
          </p:nvSpPr>
          <p:spPr>
            <a:xfrm>
              <a:off x="8879400" y="2002320"/>
              <a:ext cx="360" cy="726840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7268400"/>
                <a:gd name="textAreaBottom" fmla="*/ 7268760 h 7268400"/>
              </a:gdLst>
              <a:ahLst/>
              <a:cxnLst/>
              <a:rect l="textAreaLeft" t="textAreaTop" r="textAreaRight" b="textAreaBottom"/>
              <a:pathLst>
                <a:path h="7268845">
                  <a:moveTo>
                    <a:pt x="0" y="7268633"/>
                  </a:moveTo>
                  <a:lnTo>
                    <a:pt x="0" y="0"/>
                  </a:lnTo>
                </a:path>
              </a:pathLst>
            </a:custGeom>
            <a:noFill/>
            <a:ln w="4233">
              <a:solidFill>
                <a:srgbClr val="67676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130" name="object 9"/>
          <p:cNvGrpSpPr/>
          <p:nvPr/>
        </p:nvGrpSpPr>
        <p:grpSpPr>
          <a:xfrm>
            <a:off x="8877240" y="2002320"/>
            <a:ext cx="8132040" cy="7268400"/>
            <a:chOff x="8877240" y="2002320"/>
            <a:chExt cx="8132040" cy="7268400"/>
          </a:xfrm>
        </p:grpSpPr>
        <p:sp>
          <p:nvSpPr>
            <p:cNvPr id="131" name="object 10"/>
            <p:cNvSpPr/>
            <p:nvPr/>
          </p:nvSpPr>
          <p:spPr>
            <a:xfrm>
              <a:off x="16994880" y="2002320"/>
              <a:ext cx="360" cy="726840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7268400"/>
                <a:gd name="textAreaBottom" fmla="*/ 7268760 h 7268400"/>
              </a:gdLst>
              <a:ahLst/>
              <a:cxnLst/>
              <a:rect l="textAreaLeft" t="textAreaTop" r="textAreaRight" b="textAreaBottom"/>
              <a:pathLst>
                <a:path h="7268845">
                  <a:moveTo>
                    <a:pt x="0" y="7268633"/>
                  </a:moveTo>
                  <a:lnTo>
                    <a:pt x="0" y="0"/>
                  </a:lnTo>
                </a:path>
              </a:pathLst>
            </a:custGeom>
            <a:noFill/>
            <a:ln w="4233">
              <a:solidFill>
                <a:srgbClr val="67676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2" name="object 11"/>
            <p:cNvSpPr/>
            <p:nvPr/>
          </p:nvSpPr>
          <p:spPr>
            <a:xfrm>
              <a:off x="8877240" y="2030040"/>
              <a:ext cx="8132040" cy="360"/>
            </a:xfrm>
            <a:custGeom>
              <a:avLst/>
              <a:gdLst>
                <a:gd name="textAreaLeft" fmla="*/ 0 w 8132040"/>
                <a:gd name="textAreaRight" fmla="*/ 8132400 w 813204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8132444">
                  <a:moveTo>
                    <a:pt x="0" y="0"/>
                  </a:moveTo>
                  <a:lnTo>
                    <a:pt x="8132233" y="0"/>
                  </a:lnTo>
                </a:path>
              </a:pathLst>
            </a:custGeom>
            <a:noFill/>
            <a:ln w="4233">
              <a:solidFill>
                <a:srgbClr val="67676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3" name="object 12"/>
            <p:cNvSpPr/>
            <p:nvPr/>
          </p:nvSpPr>
          <p:spPr>
            <a:xfrm>
              <a:off x="13652640" y="9268920"/>
              <a:ext cx="435960" cy="360"/>
            </a:xfrm>
            <a:custGeom>
              <a:avLst/>
              <a:gdLst>
                <a:gd name="textAreaLeft" fmla="*/ 0 w 435960"/>
                <a:gd name="textAreaRight" fmla="*/ 436320 w 43596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436244">
                  <a:moveTo>
                    <a:pt x="0" y="0"/>
                  </a:moveTo>
                  <a:lnTo>
                    <a:pt x="436033" y="0"/>
                  </a:lnTo>
                </a:path>
              </a:pathLst>
            </a:custGeom>
            <a:noFill/>
            <a:ln w="4233">
              <a:solidFill>
                <a:srgbClr val="807C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4" name="object 13"/>
            <p:cNvSpPr/>
            <p:nvPr/>
          </p:nvSpPr>
          <p:spPr>
            <a:xfrm>
              <a:off x="11709360" y="9154440"/>
              <a:ext cx="347040" cy="360"/>
            </a:xfrm>
            <a:custGeom>
              <a:avLst/>
              <a:gdLst>
                <a:gd name="textAreaLeft" fmla="*/ 0 w 347040"/>
                <a:gd name="textAreaRight" fmla="*/ 347400 w 34704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347345">
                  <a:moveTo>
                    <a:pt x="0" y="0"/>
                  </a:moveTo>
                  <a:lnTo>
                    <a:pt x="347133" y="0"/>
                  </a:lnTo>
                </a:path>
              </a:pathLst>
            </a:custGeom>
            <a:noFill/>
            <a:ln w="29633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5" name="object 14"/>
            <p:cNvSpPr/>
            <p:nvPr/>
          </p:nvSpPr>
          <p:spPr>
            <a:xfrm>
              <a:off x="15202080" y="9154440"/>
              <a:ext cx="1096200" cy="360"/>
            </a:xfrm>
            <a:custGeom>
              <a:avLst/>
              <a:gdLst>
                <a:gd name="textAreaLeft" fmla="*/ 0 w 1096200"/>
                <a:gd name="textAreaRight" fmla="*/ 1096560 w 109620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1096644">
                  <a:moveTo>
                    <a:pt x="0" y="0"/>
                  </a:moveTo>
                  <a:lnTo>
                    <a:pt x="1096433" y="0"/>
                  </a:lnTo>
                </a:path>
              </a:pathLst>
            </a:custGeom>
            <a:noFill/>
            <a:ln w="4233">
              <a:solidFill>
                <a:srgbClr val="77777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6" name="object 15"/>
            <p:cNvSpPr/>
            <p:nvPr/>
          </p:nvSpPr>
          <p:spPr>
            <a:xfrm>
              <a:off x="16471800" y="9154440"/>
              <a:ext cx="359640" cy="360"/>
            </a:xfrm>
            <a:custGeom>
              <a:avLst/>
              <a:gdLst>
                <a:gd name="textAreaLeft" fmla="*/ 0 w 359640"/>
                <a:gd name="textAreaRight" fmla="*/ 360000 w 35964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360044">
                  <a:moveTo>
                    <a:pt x="0" y="0"/>
                  </a:moveTo>
                  <a:lnTo>
                    <a:pt x="359833" y="0"/>
                  </a:lnTo>
                </a:path>
              </a:pathLst>
            </a:custGeom>
            <a:noFill/>
            <a:ln w="4233">
              <a:solidFill>
                <a:srgbClr val="77777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7" name="object 16"/>
            <p:cNvSpPr/>
            <p:nvPr/>
          </p:nvSpPr>
          <p:spPr>
            <a:xfrm>
              <a:off x="14592240" y="9154440"/>
              <a:ext cx="283320" cy="360"/>
            </a:xfrm>
            <a:custGeom>
              <a:avLst/>
              <a:gdLst>
                <a:gd name="textAreaLeft" fmla="*/ 0 w 283320"/>
                <a:gd name="textAreaRight" fmla="*/ 283680 w 28332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283844">
                  <a:moveTo>
                    <a:pt x="0" y="0"/>
                  </a:moveTo>
                  <a:lnTo>
                    <a:pt x="283633" y="0"/>
                  </a:lnTo>
                </a:path>
              </a:pathLst>
            </a:custGeom>
            <a:noFill/>
            <a:ln w="4233">
              <a:solidFill>
                <a:srgbClr val="77777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138" name="object 17"/>
          <p:cNvPicPr/>
          <p:nvPr/>
        </p:nvPicPr>
        <p:blipFill>
          <a:blip r:embed="rId3"/>
          <a:stretch/>
        </p:blipFill>
        <p:spPr>
          <a:xfrm>
            <a:off x="914400" y="4965840"/>
            <a:ext cx="418680" cy="406080"/>
          </a:xfrm>
          <a:prstGeom prst="rect">
            <a:avLst/>
          </a:prstGeom>
          <a:ln w="0">
            <a:noFill/>
          </a:ln>
        </p:spPr>
      </p:pic>
      <p:pic>
        <p:nvPicPr>
          <p:cNvPr id="139" name="object 18"/>
          <p:cNvPicPr/>
          <p:nvPr/>
        </p:nvPicPr>
        <p:blipFill>
          <a:blip r:embed="rId4"/>
          <a:stretch/>
        </p:blipFill>
        <p:spPr>
          <a:xfrm>
            <a:off x="914400" y="5854680"/>
            <a:ext cx="418680" cy="393480"/>
          </a:xfrm>
          <a:prstGeom prst="rect">
            <a:avLst/>
          </a:prstGeom>
          <a:ln w="0">
            <a:noFill/>
          </a:ln>
        </p:spPr>
      </p:pic>
      <p:pic>
        <p:nvPicPr>
          <p:cNvPr id="140" name="object 19"/>
          <p:cNvPicPr/>
          <p:nvPr/>
        </p:nvPicPr>
        <p:blipFill>
          <a:blip r:embed="rId5"/>
          <a:stretch/>
        </p:blipFill>
        <p:spPr>
          <a:xfrm>
            <a:off x="914400" y="6705720"/>
            <a:ext cx="418680" cy="406080"/>
          </a:xfrm>
          <a:prstGeom prst="rect">
            <a:avLst/>
          </a:prstGeom>
          <a:ln w="0">
            <a:noFill/>
          </a:ln>
        </p:spPr>
      </p:pic>
      <p:pic>
        <p:nvPicPr>
          <p:cNvPr id="141" name="object 20"/>
          <p:cNvPicPr/>
          <p:nvPr/>
        </p:nvPicPr>
        <p:blipFill>
          <a:blip r:embed="rId6"/>
          <a:stretch/>
        </p:blipFill>
        <p:spPr>
          <a:xfrm>
            <a:off x="914400" y="7556400"/>
            <a:ext cx="418680" cy="393480"/>
          </a:xfrm>
          <a:prstGeom prst="rect">
            <a:avLst/>
          </a:prstGeom>
          <a:ln w="0">
            <a:noFill/>
          </a:ln>
        </p:spPr>
      </p:pic>
      <p:pic>
        <p:nvPicPr>
          <p:cNvPr id="142" name="object 21"/>
          <p:cNvPicPr/>
          <p:nvPr/>
        </p:nvPicPr>
        <p:blipFill>
          <a:blip r:embed="rId7"/>
          <a:stretch/>
        </p:blipFill>
        <p:spPr>
          <a:xfrm>
            <a:off x="914400" y="8420040"/>
            <a:ext cx="418680" cy="39348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27000" y="342000"/>
            <a:ext cx="11617560" cy="1685880"/>
          </a:xfrm>
          <a:prstGeom prst="rect">
            <a:avLst/>
          </a:prstGeom>
          <a:noFill/>
          <a:ln w="0">
            <a:noFill/>
          </a:ln>
        </p:spPr>
        <p:txBody>
          <a:bodyPr lIns="0" tIns="57240" rIns="0" bIns="0" anchor="t">
            <a:noAutofit/>
          </a:bodyPr>
          <a:lstStyle/>
          <a:p>
            <a:pPr marL="19080" indent="0">
              <a:lnSpc>
                <a:spcPts val="4501"/>
              </a:lnSpc>
              <a:spcBef>
                <a:spcPts val="451"/>
              </a:spcBef>
              <a:buNone/>
              <a:tabLst>
                <a:tab pos="0" algn="l"/>
              </a:tabLst>
            </a:pPr>
            <a:r>
              <a:rPr lang="fr-FR" sz="3950" b="0" strike="noStrike" spc="49">
                <a:solidFill>
                  <a:srgbClr val="262626"/>
                </a:solidFill>
                <a:latin typeface="Arial MT"/>
              </a:rPr>
              <a:t>Notre</a:t>
            </a:r>
            <a:r>
              <a:rPr lang="fr-FR" sz="3950" b="0" strike="noStrike" spc="-46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3950" b="0" strike="noStrike" spc="77">
                <a:solidFill>
                  <a:srgbClr val="262626"/>
                </a:solidFill>
                <a:latin typeface="Arial MT"/>
              </a:rPr>
              <a:t>solution</a:t>
            </a:r>
            <a:r>
              <a:rPr lang="fr-FR" sz="3950" b="0" strike="noStrike" spc="-120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1F1F1F"/>
                </a:solidFill>
                <a:latin typeface="Arial MT"/>
              </a:rPr>
              <a:t>:</a:t>
            </a:r>
            <a:r>
              <a:rPr lang="fr-FR" sz="3950" b="0" strike="noStrike" spc="-111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A2A2A"/>
                </a:solidFill>
                <a:latin typeface="Arial MT"/>
              </a:rPr>
              <a:t>une</a:t>
            </a:r>
            <a:r>
              <a:rPr lang="fr-FR" sz="3950" b="0" strike="noStrike" spc="-120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3950" b="0" strike="noStrike" spc="77">
                <a:solidFill>
                  <a:srgbClr val="282828"/>
                </a:solidFill>
                <a:latin typeface="Arial MT"/>
              </a:rPr>
              <a:t>application</a:t>
            </a:r>
            <a:r>
              <a:rPr lang="fr-FR" sz="3950" b="0" strike="noStrike" spc="111">
                <a:solidFill>
                  <a:srgbClr val="282828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42424"/>
                </a:solidFill>
                <a:latin typeface="Arial MT"/>
              </a:rPr>
              <a:t>web</a:t>
            </a:r>
            <a:r>
              <a:rPr lang="fr-FR" sz="3950" b="0" strike="noStrike" spc="-114">
                <a:solidFill>
                  <a:srgbClr val="242424"/>
                </a:solidFill>
                <a:latin typeface="Arial MT"/>
              </a:rPr>
              <a:t> </a:t>
            </a:r>
            <a:r>
              <a:rPr lang="fr-FR" sz="3950" b="0" strike="noStrike" spc="72">
                <a:solidFill>
                  <a:srgbClr val="212121"/>
                </a:solidFill>
                <a:latin typeface="Arial MT"/>
              </a:rPr>
              <a:t>complète</a:t>
            </a:r>
            <a:r>
              <a:rPr lang="fr-FR" sz="3950" b="0" strike="noStrike" spc="-66">
                <a:solidFill>
                  <a:srgbClr val="212121"/>
                </a:solidFill>
                <a:latin typeface="Arial MT"/>
              </a:rPr>
              <a:t> </a:t>
            </a:r>
            <a:r>
              <a:rPr lang="fr-FR" sz="3950" b="0" strike="noStrike" spc="52">
                <a:solidFill>
                  <a:srgbClr val="232323"/>
                </a:solidFill>
                <a:latin typeface="Arial MT"/>
              </a:rPr>
              <a:t>pour </a:t>
            </a:r>
            <a:r>
              <a:rPr lang="fr-FR" sz="3950" b="0" strike="noStrike" spc="-1">
                <a:solidFill>
                  <a:srgbClr val="262626"/>
                </a:solidFill>
                <a:latin typeface="Arial MT"/>
              </a:rPr>
              <a:t>visualiser</a:t>
            </a:r>
            <a:r>
              <a:rPr lang="fr-FR" sz="3950" b="0" strike="noStrike" spc="344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3950" b="0" strike="noStrike" spc="109">
                <a:solidFill>
                  <a:srgbClr val="232323"/>
                </a:solidFill>
                <a:latin typeface="Arial MT"/>
              </a:rPr>
              <a:t>et</a:t>
            </a:r>
            <a:r>
              <a:rPr lang="fr-FR" sz="3950" b="0" strike="noStrike" spc="38">
                <a:solidFill>
                  <a:srgbClr val="232323"/>
                </a:solidFill>
                <a:latin typeface="Arial MT"/>
              </a:rPr>
              <a:t> </a:t>
            </a:r>
            <a:r>
              <a:rPr lang="fr-FR" sz="3950" b="0" strike="noStrike" spc="-1">
                <a:solidFill>
                  <a:srgbClr val="2B2B2B"/>
                </a:solidFill>
                <a:latin typeface="Arial MT"/>
              </a:rPr>
              <a:t>résoudre</a:t>
            </a:r>
            <a:r>
              <a:rPr lang="fr-FR" sz="3950" b="0" strike="noStrike" spc="182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3950" b="0" strike="noStrike" spc="103">
                <a:solidFill>
                  <a:srgbClr val="2D2D2D"/>
                </a:solidFill>
                <a:latin typeface="Arial MT"/>
              </a:rPr>
              <a:t>le</a:t>
            </a:r>
            <a:r>
              <a:rPr lang="fr-FR" sz="3950" b="0" strike="noStrike" spc="-106">
                <a:solidFill>
                  <a:srgbClr val="2D2D2D"/>
                </a:solidFill>
                <a:latin typeface="Arial MT"/>
              </a:rPr>
              <a:t> </a:t>
            </a:r>
            <a:r>
              <a:rPr lang="fr-FR" sz="3950" b="0" strike="noStrike" spc="-282">
                <a:solidFill>
                  <a:srgbClr val="1F1F1F"/>
                </a:solidFill>
                <a:latin typeface="Arial MT"/>
              </a:rPr>
              <a:t>VRP.</a:t>
            </a:r>
            <a:endParaRPr lang="fr-FR" sz="3950" b="0" strike="noStrike" spc="-1">
              <a:latin typeface="Calibri"/>
            </a:endParaRPr>
          </a:p>
        </p:txBody>
      </p:sp>
      <p:sp>
        <p:nvSpPr>
          <p:cNvPr id="144" name="object 23"/>
          <p:cNvSpPr/>
          <p:nvPr/>
        </p:nvSpPr>
        <p:spPr>
          <a:xfrm>
            <a:off x="883080" y="2266920"/>
            <a:ext cx="6930000" cy="15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360" rIns="0" bIns="0" anchor="t">
            <a:spAutoFit/>
          </a:bodyPr>
          <a:lstStyle/>
          <a:p>
            <a:pPr marL="12600" algn="just">
              <a:lnSpc>
                <a:spcPct val="98000"/>
              </a:lnSpc>
              <a:spcBef>
                <a:spcPts val="145"/>
              </a:spcBef>
            </a:pPr>
            <a:r>
              <a:rPr lang="fr-FR" sz="2500" b="0" strike="noStrike" spc="-1">
                <a:latin typeface="Cambria"/>
              </a:rPr>
              <a:t>Nous</a:t>
            </a:r>
            <a:r>
              <a:rPr lang="fr-FR" sz="2500" b="0" strike="noStrike" spc="-66">
                <a:latin typeface="Cambria"/>
              </a:rPr>
              <a:t> </a:t>
            </a:r>
            <a:r>
              <a:rPr lang="fr-FR" sz="2500" b="0" strike="noStrike" spc="-1">
                <a:latin typeface="Cambria"/>
              </a:rPr>
              <a:t>avons</a:t>
            </a:r>
            <a:r>
              <a:rPr lang="fr-FR" sz="2500" b="0" strike="noStrike" spc="24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développé</a:t>
            </a:r>
            <a:r>
              <a:rPr lang="fr-FR" sz="2500" b="0" strike="noStrike" spc="134">
                <a:latin typeface="Cambria"/>
              </a:rPr>
              <a:t> </a:t>
            </a:r>
            <a:r>
              <a:rPr lang="fr-FR" sz="2500" b="0" strike="noStrike" spc="-1">
                <a:latin typeface="Cambria"/>
              </a:rPr>
              <a:t>une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1">
                <a:latin typeface="Cambria"/>
              </a:rPr>
              <a:t>plateforme</a:t>
            </a:r>
            <a:r>
              <a:rPr lang="fr-FR" sz="2500" b="0" strike="noStrike" spc="174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interactive </a:t>
            </a:r>
            <a:r>
              <a:rPr lang="fr-FR" sz="2600" b="0" strike="noStrike" spc="-12">
                <a:latin typeface="Cambria"/>
              </a:rPr>
              <a:t>qui</a:t>
            </a:r>
            <a:r>
              <a:rPr lang="fr-FR" sz="2600" b="0" strike="noStrike" spc="-137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modélise,</a:t>
            </a:r>
            <a:r>
              <a:rPr lang="fr-FR" sz="2600" b="0" strike="noStrike" spc="32">
                <a:latin typeface="Cambria"/>
              </a:rPr>
              <a:t> </a:t>
            </a:r>
            <a:r>
              <a:rPr lang="fr-FR" sz="2600" b="0" strike="noStrike" spc="-80">
                <a:latin typeface="Cambria"/>
              </a:rPr>
              <a:t>résout</a:t>
            </a:r>
            <a:r>
              <a:rPr lang="fr-FR" sz="2600" b="0" strike="noStrike" spc="-66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et</a:t>
            </a:r>
            <a:r>
              <a:rPr lang="fr-FR" sz="2600" b="0" strike="noStrike" spc="-75">
                <a:latin typeface="Cambria"/>
              </a:rPr>
              <a:t> </a:t>
            </a:r>
            <a:r>
              <a:rPr lang="fr-FR" sz="2600" b="0" strike="noStrike" spc="-41">
                <a:latin typeface="Cambria"/>
              </a:rPr>
              <a:t>visualise</a:t>
            </a:r>
            <a:r>
              <a:rPr lang="fr-FR" sz="2600" b="0" strike="noStrike" spc="-52">
                <a:latin typeface="Cambria"/>
              </a:rPr>
              <a:t> </a:t>
            </a:r>
            <a:r>
              <a:rPr lang="fr-FR" sz="2600" b="0" strike="noStrike" spc="-21">
                <a:latin typeface="Cambria"/>
              </a:rPr>
              <a:t>des</a:t>
            </a:r>
            <a:r>
              <a:rPr lang="fr-FR" sz="2600" b="0" strike="noStrike" spc="-126">
                <a:latin typeface="Cambria"/>
              </a:rPr>
              <a:t> </a:t>
            </a:r>
            <a:r>
              <a:rPr lang="fr-FR" sz="2600" b="0" strike="noStrike" spc="-41">
                <a:latin typeface="Cambria"/>
              </a:rPr>
              <a:t>problèmes</a:t>
            </a:r>
            <a:r>
              <a:rPr lang="fr-FR" sz="2600" b="0" strike="noStrike" spc="-72">
                <a:latin typeface="Cambria"/>
              </a:rPr>
              <a:t> </a:t>
            </a:r>
            <a:r>
              <a:rPr lang="fr-FR" sz="2600" b="0" strike="noStrike" spc="-35">
                <a:latin typeface="Cambria"/>
              </a:rPr>
              <a:t>de </a:t>
            </a:r>
            <a:r>
              <a:rPr lang="fr-FR" sz="2600" b="0" strike="noStrike" spc="-41">
                <a:latin typeface="Cambria"/>
              </a:rPr>
              <a:t>tournées</a:t>
            </a:r>
            <a:r>
              <a:rPr lang="fr-FR" sz="2600" b="0" strike="noStrike" spc="-106">
                <a:latin typeface="Cambria"/>
              </a:rPr>
              <a:t> </a:t>
            </a:r>
            <a:r>
              <a:rPr lang="fr-FR" sz="2600" b="0" strike="noStrike" spc="-26">
                <a:latin typeface="Cambria"/>
              </a:rPr>
              <a:t>complexes</a:t>
            </a:r>
            <a:r>
              <a:rPr lang="fr-FR" sz="2600" b="0" strike="noStrike" spc="-75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en</a:t>
            </a:r>
            <a:r>
              <a:rPr lang="fr-FR" sz="2600" b="0" strike="noStrike" spc="-111">
                <a:latin typeface="Cambria"/>
              </a:rPr>
              <a:t> </a:t>
            </a:r>
            <a:r>
              <a:rPr lang="fr-FR" sz="2600" b="0" strike="noStrike" spc="-32">
                <a:latin typeface="Cambria"/>
              </a:rPr>
              <a:t>temps</a:t>
            </a:r>
            <a:r>
              <a:rPr lang="fr-FR" sz="2600" b="0" strike="noStrike" spc="-46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réel,</a:t>
            </a:r>
            <a:r>
              <a:rPr lang="fr-FR" sz="2600" b="0" strike="noStrike" spc="-66">
                <a:latin typeface="Cambria"/>
              </a:rPr>
              <a:t> </a:t>
            </a:r>
            <a:r>
              <a:rPr lang="fr-FR" sz="2600" b="0" strike="noStrike" spc="-46">
                <a:latin typeface="Cambria"/>
              </a:rPr>
              <a:t>supportant</a:t>
            </a:r>
            <a:r>
              <a:rPr lang="fr-FR" sz="2600" b="0" strike="noStrike" spc="69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à</a:t>
            </a:r>
            <a:r>
              <a:rPr lang="fr-FR" sz="2600" b="0" strike="noStrike" spc="-140">
                <a:latin typeface="Cambria"/>
              </a:rPr>
              <a:t> </a:t>
            </a:r>
            <a:r>
              <a:rPr lang="fr-FR" sz="2600" b="0" strike="noStrike" spc="-26">
                <a:latin typeface="Cambria"/>
              </a:rPr>
              <a:t>la </a:t>
            </a:r>
            <a:r>
              <a:rPr lang="fr-FR" sz="2600" b="0" strike="noStrike" spc="-21">
                <a:latin typeface="Cambria"/>
              </a:rPr>
              <a:t>fois</a:t>
            </a:r>
            <a:r>
              <a:rPr lang="fr-FR" sz="2600" b="0" strike="noStrike" spc="-126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les</a:t>
            </a:r>
            <a:r>
              <a:rPr lang="fr-FR" sz="2600" b="0" strike="noStrike" spc="-106">
                <a:latin typeface="Cambria"/>
              </a:rPr>
              <a:t> </a:t>
            </a:r>
            <a:r>
              <a:rPr lang="fr-FR" sz="2600" b="0" strike="noStrike" spc="-46">
                <a:latin typeface="Cambria"/>
              </a:rPr>
              <a:t>flottes</a:t>
            </a:r>
            <a:r>
              <a:rPr lang="fr-FR" sz="2600" b="0" strike="noStrike" spc="29">
                <a:latin typeface="Cambria"/>
              </a:rPr>
              <a:t> </a:t>
            </a:r>
            <a:r>
              <a:rPr lang="fr-FR" sz="2600" b="0" strike="noStrike" spc="-41">
                <a:latin typeface="Cambria"/>
              </a:rPr>
              <a:t>traditionnelles</a:t>
            </a:r>
            <a:r>
              <a:rPr lang="fr-FR" sz="2600" b="0" strike="noStrike" spc="-106">
                <a:latin typeface="Cambria"/>
              </a:rPr>
              <a:t> </a:t>
            </a:r>
            <a:r>
              <a:rPr lang="fr-FR" sz="2600" b="0" strike="noStrike" spc="-1">
                <a:latin typeface="Cambria"/>
              </a:rPr>
              <a:t>et</a:t>
            </a:r>
            <a:r>
              <a:rPr lang="fr-FR" sz="2600" b="0" strike="noStrike" spc="-32">
                <a:latin typeface="Cambria"/>
              </a:rPr>
              <a:t> </a:t>
            </a:r>
            <a:r>
              <a:rPr lang="fr-FR" sz="2600" b="0" strike="noStrike" spc="-12">
                <a:latin typeface="Cambria"/>
              </a:rPr>
              <a:t>électriques.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145" name="object 24"/>
          <p:cNvSpPr/>
          <p:nvPr/>
        </p:nvSpPr>
        <p:spPr>
          <a:xfrm>
            <a:off x="1608840" y="4768920"/>
            <a:ext cx="6529320" cy="196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ts val="2801"/>
              </a:lnSpc>
              <a:spcBef>
                <a:spcPts val="99"/>
              </a:spcBef>
            </a:pPr>
            <a:r>
              <a:rPr lang="fr-FR" sz="2500" b="0" strike="noStrike" spc="-140">
                <a:latin typeface="Arial MT"/>
              </a:rPr>
              <a:t>Interface</a:t>
            </a:r>
            <a:r>
              <a:rPr lang="fr-FR" sz="2500" b="0" strike="noStrike" spc="-7">
                <a:latin typeface="Arial MT"/>
              </a:rPr>
              <a:t> </a:t>
            </a:r>
            <a:r>
              <a:rPr lang="fr-FR" sz="2500" b="0" strike="noStrike" spc="-242">
                <a:latin typeface="Arial MT"/>
              </a:rPr>
              <a:t>web</a:t>
            </a:r>
            <a:r>
              <a:rPr lang="fr-FR" sz="2500" b="0" strike="noStrike" spc="-245">
                <a:latin typeface="Arial MT"/>
              </a:rPr>
              <a:t> </a:t>
            </a:r>
            <a:r>
              <a:rPr lang="fr-FR" sz="2500" b="0" strike="noStrike" spc="-114">
                <a:latin typeface="Arial MT"/>
              </a:rPr>
              <a:t>interactive</a:t>
            </a:r>
            <a:r>
              <a:rPr lang="fr-FR" sz="2500" b="0" strike="noStrike" spc="63">
                <a:latin typeface="Arial MT"/>
              </a:rPr>
              <a:t> </a:t>
            </a:r>
            <a:r>
              <a:rPr lang="fr-FR" sz="2500" b="0" strike="noStrike" spc="-282">
                <a:latin typeface="Arial MT"/>
              </a:rPr>
              <a:t>avec</a:t>
            </a:r>
            <a:r>
              <a:rPr lang="fr-FR" sz="2500" b="0" strike="noStrike" spc="43">
                <a:latin typeface="Arial MT"/>
              </a:rPr>
              <a:t> </a:t>
            </a:r>
            <a:r>
              <a:rPr lang="fr-FR" sz="2500" b="0" strike="noStrike" spc="-182">
                <a:latin typeface="Arial MT"/>
              </a:rPr>
              <a:t>carte</a:t>
            </a:r>
            <a:r>
              <a:rPr lang="fr-FR" sz="2500" b="0" strike="noStrike" spc="-46">
                <a:latin typeface="Arial MT"/>
              </a:rPr>
              <a:t> </a:t>
            </a:r>
            <a:r>
              <a:rPr lang="fr-FR" sz="2500" b="0" strike="noStrike" spc="-106">
                <a:latin typeface="Arial MT"/>
              </a:rPr>
              <a:t>dynamique</a:t>
            </a:r>
            <a:endParaRPr lang="fr-FR" sz="2500" b="0" strike="noStrike" spc="-1">
              <a:latin typeface="Arial"/>
            </a:endParaRPr>
          </a:p>
          <a:p>
            <a:pPr marL="21600">
              <a:lnSpc>
                <a:spcPts val="2920"/>
              </a:lnSpc>
            </a:pPr>
            <a:r>
              <a:rPr lang="fr-FR" sz="2600" b="0" strike="noStrike" spc="-120">
                <a:latin typeface="Arial MT"/>
              </a:rPr>
              <a:t>(Leaflet.js)</a:t>
            </a:r>
            <a:endParaRPr lang="fr-FR" sz="2600" b="0" strike="noStrike" spc="-1">
              <a:latin typeface="Arial"/>
            </a:endParaRPr>
          </a:p>
          <a:p>
            <a:pPr marL="17640">
              <a:lnSpc>
                <a:spcPts val="2849"/>
              </a:lnSpc>
              <a:spcBef>
                <a:spcPts val="1380"/>
              </a:spcBef>
            </a:pPr>
            <a:r>
              <a:rPr lang="fr-FR" sz="2500" b="0" strike="noStrike" spc="-205">
                <a:latin typeface="Arial MT"/>
              </a:rPr>
              <a:t>Double</a:t>
            </a:r>
            <a:r>
              <a:rPr lang="fr-FR" sz="2500" b="0" strike="noStrike" spc="-120">
                <a:latin typeface="Arial MT"/>
              </a:rPr>
              <a:t> </a:t>
            </a:r>
            <a:r>
              <a:rPr lang="fr-FR" sz="2500" b="0" strike="noStrike" spc="-205">
                <a:latin typeface="Arial MT"/>
              </a:rPr>
              <a:t>compétence</a:t>
            </a:r>
            <a:r>
              <a:rPr lang="fr-FR" sz="2500" b="0" strike="noStrike" spc="-21">
                <a:latin typeface="Arial MT"/>
              </a:rPr>
              <a:t> </a:t>
            </a:r>
            <a:r>
              <a:rPr lang="fr-FR" sz="2500" b="0" strike="noStrike" spc="-1">
                <a:latin typeface="Arial MT"/>
              </a:rPr>
              <a:t>:</a:t>
            </a:r>
            <a:r>
              <a:rPr lang="fr-FR" sz="2500" b="0" strike="noStrike" spc="-26">
                <a:latin typeface="Arial MT"/>
              </a:rPr>
              <a:t> </a:t>
            </a:r>
            <a:r>
              <a:rPr lang="fr-FR" sz="2500" b="0" strike="noStrike" spc="-197">
                <a:latin typeface="Arial MT"/>
              </a:rPr>
              <a:t>supporte</a:t>
            </a:r>
            <a:r>
              <a:rPr lang="fr-FR" sz="2500" b="0" strike="noStrike" spc="-32">
                <a:latin typeface="Arial MT"/>
              </a:rPr>
              <a:t> </a:t>
            </a:r>
            <a:r>
              <a:rPr lang="fr-FR" sz="2500" b="0" strike="noStrike" spc="-137">
                <a:latin typeface="Arial MT"/>
              </a:rPr>
              <a:t>le</a:t>
            </a:r>
            <a:r>
              <a:rPr lang="fr-FR" sz="2500" b="0" strike="noStrike" spc="-126">
                <a:latin typeface="Arial MT"/>
              </a:rPr>
              <a:t> </a:t>
            </a:r>
            <a:r>
              <a:rPr lang="fr-FR" sz="2500" b="0" strike="noStrike" spc="-415">
                <a:latin typeface="Arial MT"/>
              </a:rPr>
              <a:t>VRP</a:t>
            </a:r>
            <a:r>
              <a:rPr lang="fr-FR" sz="2500" b="0" strike="noStrike" spc="-100">
                <a:latin typeface="Arial MT"/>
              </a:rPr>
              <a:t> </a:t>
            </a:r>
            <a:r>
              <a:rPr lang="fr-FR" sz="2500" b="0" strike="noStrike" spc="-106">
                <a:latin typeface="Arial MT"/>
              </a:rPr>
              <a:t>Classique</a:t>
            </a:r>
            <a:endParaRPr lang="fr-FR" sz="2500" b="0" strike="noStrike" spc="-1">
              <a:latin typeface="Arial"/>
            </a:endParaRPr>
          </a:p>
          <a:p>
            <a:pPr marL="23400">
              <a:lnSpc>
                <a:spcPts val="2730"/>
              </a:lnSpc>
            </a:pPr>
            <a:r>
              <a:rPr lang="fr-FR" sz="2400" b="0" strike="noStrike" spc="-137">
                <a:latin typeface="Arial MT"/>
              </a:rPr>
              <a:t>(capacité,</a:t>
            </a:r>
            <a:r>
              <a:rPr lang="fr-FR" sz="2400" b="0" strike="noStrike" spc="-12">
                <a:latin typeface="Arial MT"/>
              </a:rPr>
              <a:t> </a:t>
            </a:r>
            <a:r>
              <a:rPr lang="fr-FR" sz="2400" b="0" strike="noStrike" spc="-126">
                <a:latin typeface="Arial MT"/>
              </a:rPr>
              <a:t>temps)</a:t>
            </a:r>
            <a:r>
              <a:rPr lang="fr-FR" sz="2400" b="0" strike="noStrike" spc="134">
                <a:latin typeface="Arial MT"/>
              </a:rPr>
              <a:t> </a:t>
            </a:r>
            <a:r>
              <a:rPr lang="fr-FR" sz="2400" b="0" strike="noStrike" spc="-131">
                <a:latin typeface="Arial MT"/>
              </a:rPr>
              <a:t>et</a:t>
            </a:r>
            <a:r>
              <a:rPr lang="fr-FR" sz="2400" b="0" strike="noStrike" spc="-86">
                <a:latin typeface="Arial MT"/>
              </a:rPr>
              <a:t> </a:t>
            </a:r>
            <a:r>
              <a:rPr lang="fr-FR" sz="2400" b="0" strike="noStrike" spc="-106">
                <a:latin typeface="Arial MT"/>
              </a:rPr>
              <a:t>le</a:t>
            </a:r>
            <a:r>
              <a:rPr lang="fr-FR" sz="2400" b="0" strike="noStrike" spc="-114">
                <a:latin typeface="Arial MT"/>
              </a:rPr>
              <a:t> </a:t>
            </a:r>
            <a:r>
              <a:rPr lang="fr-FR" sz="2400" b="0" strike="noStrike" spc="-372">
                <a:latin typeface="Arial MT"/>
              </a:rPr>
              <a:t>VRP</a:t>
            </a:r>
            <a:r>
              <a:rPr lang="fr-FR" sz="2400" b="0" strike="noStrike" spc="-55">
                <a:latin typeface="Arial MT"/>
              </a:rPr>
              <a:t> </a:t>
            </a:r>
            <a:r>
              <a:rPr lang="fr-FR" sz="2400" b="0" strike="noStrike" spc="-177">
                <a:latin typeface="Arial MT"/>
              </a:rPr>
              <a:t>Vert</a:t>
            </a:r>
            <a:r>
              <a:rPr lang="fr-FR" sz="2400" b="0" strike="noStrike" spc="-32">
                <a:latin typeface="Arial MT"/>
              </a:rPr>
              <a:t> </a:t>
            </a:r>
            <a:r>
              <a:rPr lang="fr-FR" sz="2400" b="0" strike="noStrike" spc="-151">
                <a:latin typeface="Arial MT"/>
              </a:rPr>
              <a:t>(autonomie,</a:t>
            </a:r>
            <a:r>
              <a:rPr lang="fr-FR" sz="2400" b="0" strike="noStrike" spc="-21">
                <a:latin typeface="Arial MT"/>
              </a:rPr>
              <a:t> </a:t>
            </a:r>
            <a:r>
              <a:rPr lang="fr-FR" sz="2400" b="0" strike="noStrike" spc="-140">
                <a:latin typeface="Arial MT"/>
              </a:rPr>
              <a:t>recharge)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146" name="object 25"/>
          <p:cNvSpPr/>
          <p:nvPr/>
        </p:nvSpPr>
        <p:spPr>
          <a:xfrm>
            <a:off x="1615320" y="6712920"/>
            <a:ext cx="643140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5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lang="fr-FR" sz="2300" b="0" strike="noStrike" spc="-66">
                <a:latin typeface="Arial MT"/>
              </a:rPr>
              <a:t>Résolution</a:t>
            </a:r>
            <a:r>
              <a:rPr lang="fr-FR" sz="2300" b="0" strike="noStrike" spc="-72">
                <a:latin typeface="Arial MT"/>
              </a:rPr>
              <a:t> </a:t>
            </a:r>
            <a:r>
              <a:rPr lang="fr-FR" sz="2300" b="0" strike="noStrike" spc="-111">
                <a:latin typeface="Arial MT"/>
              </a:rPr>
              <a:t>en</a:t>
            </a:r>
            <a:r>
              <a:rPr lang="fr-FR" sz="2300" b="0" strike="noStrike" spc="-171">
                <a:latin typeface="Arial MT"/>
              </a:rPr>
              <a:t> </a:t>
            </a:r>
            <a:r>
              <a:rPr lang="fr-FR" sz="2300" b="0" strike="noStrike" spc="-66">
                <a:latin typeface="Arial MT"/>
              </a:rPr>
              <a:t>temps</a:t>
            </a:r>
            <a:r>
              <a:rPr lang="fr-FR" sz="2300" b="0" strike="noStrike" spc="-140">
                <a:latin typeface="Arial MT"/>
              </a:rPr>
              <a:t> </a:t>
            </a:r>
            <a:r>
              <a:rPr lang="fr-FR" sz="2300" b="0" strike="noStrike" spc="-41">
                <a:latin typeface="Arial MT"/>
              </a:rPr>
              <a:t>réel</a:t>
            </a:r>
            <a:r>
              <a:rPr lang="fr-FR" sz="2300" b="0" strike="noStrike" spc="-120">
                <a:latin typeface="Arial MT"/>
              </a:rPr>
              <a:t> avec</a:t>
            </a:r>
            <a:r>
              <a:rPr lang="fr-FR" sz="2300" b="0" strike="noStrike" spc="32">
                <a:latin typeface="Arial MT"/>
              </a:rPr>
              <a:t> </a:t>
            </a:r>
            <a:r>
              <a:rPr lang="fr-FR" sz="2300" b="0" strike="noStrike" spc="-92">
                <a:latin typeface="Arial MT"/>
              </a:rPr>
              <a:t>suivi</a:t>
            </a:r>
            <a:r>
              <a:rPr lang="fr-FR" sz="2300" b="0" strike="noStrike" spc="-72">
                <a:latin typeface="Arial MT"/>
              </a:rPr>
              <a:t> </a:t>
            </a:r>
            <a:r>
              <a:rPr lang="fr-FR" sz="2300" b="0" strike="noStrike" spc="-131">
                <a:latin typeface="Arial MT"/>
              </a:rPr>
              <a:t>de</a:t>
            </a:r>
            <a:r>
              <a:rPr lang="fr-FR" sz="2300" b="0" strike="noStrike" spc="-32">
                <a:latin typeface="Arial MT"/>
              </a:rPr>
              <a:t> </a:t>
            </a:r>
            <a:r>
              <a:rPr lang="fr-FR" sz="2300" b="0" strike="noStrike" spc="-100">
                <a:latin typeface="Arial MT"/>
              </a:rPr>
              <a:t>la</a:t>
            </a:r>
            <a:r>
              <a:rPr lang="fr-FR" sz="2300" b="0" strike="noStrike" spc="-60">
                <a:latin typeface="Arial MT"/>
              </a:rPr>
              <a:t> </a:t>
            </a:r>
            <a:r>
              <a:rPr lang="fr-FR" sz="2300" b="0" strike="noStrike" spc="-52">
                <a:latin typeface="Arial MT"/>
              </a:rPr>
              <a:t>progression</a:t>
            </a:r>
            <a:endParaRPr lang="fr-FR" sz="2300" b="0" strike="noStrike" spc="-1">
              <a:latin typeface="Arial"/>
            </a:endParaRPr>
          </a:p>
        </p:txBody>
      </p:sp>
      <p:sp>
        <p:nvSpPr>
          <p:cNvPr id="147" name="object 26"/>
          <p:cNvSpPr/>
          <p:nvPr/>
        </p:nvSpPr>
        <p:spPr>
          <a:xfrm>
            <a:off x="1615320" y="7353360"/>
            <a:ext cx="6492600" cy="16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0840" rIns="0" bIns="0" anchor="t">
            <a:spAutoFit/>
          </a:bodyPr>
          <a:lstStyle/>
          <a:p>
            <a:pPr marL="32400" indent="-13320">
              <a:lnSpc>
                <a:spcPts val="2650"/>
              </a:lnSpc>
              <a:spcBef>
                <a:spcPts val="479"/>
              </a:spcBef>
              <a:tabLst>
                <a:tab pos="0" algn="l"/>
              </a:tabLst>
            </a:pPr>
            <a:r>
              <a:rPr lang="fr-FR" sz="2500" b="0" strike="noStrike" spc="-151">
                <a:latin typeface="Arial MT"/>
              </a:rPr>
              <a:t>Configuration</a:t>
            </a:r>
            <a:r>
              <a:rPr lang="fr-FR" sz="2500" b="0" strike="noStrike" spc="109">
                <a:latin typeface="Arial MT"/>
              </a:rPr>
              <a:t> </a:t>
            </a:r>
            <a:r>
              <a:rPr lang="fr-FR" sz="2500" b="0" strike="noStrike" spc="-120">
                <a:latin typeface="Arial MT"/>
              </a:rPr>
              <a:t>flexible</a:t>
            </a:r>
            <a:r>
              <a:rPr lang="fr-FR" sz="2500" b="0" strike="noStrike" spc="-97">
                <a:latin typeface="Arial MT"/>
              </a:rPr>
              <a:t> </a:t>
            </a:r>
            <a:r>
              <a:rPr lang="fr-FR" sz="2500" b="0" strike="noStrike" spc="-92">
                <a:latin typeface="Arial MT"/>
              </a:rPr>
              <a:t>:</a:t>
            </a:r>
            <a:r>
              <a:rPr lang="fr-FR" sz="2500" b="0" strike="noStrike" spc="-197">
                <a:latin typeface="Arial MT"/>
              </a:rPr>
              <a:t> </a:t>
            </a:r>
            <a:r>
              <a:rPr lang="fr-FR" sz="2500" b="0" strike="noStrike" spc="-191">
                <a:latin typeface="Arial MT"/>
              </a:rPr>
              <a:t>véhicules</a:t>
            </a:r>
            <a:r>
              <a:rPr lang="fr-FR" sz="2500" b="0" strike="noStrike" spc="-52">
                <a:latin typeface="Arial MT"/>
              </a:rPr>
              <a:t> </a:t>
            </a:r>
            <a:r>
              <a:rPr lang="fr-FR" sz="2500" b="0" strike="noStrike" spc="-151">
                <a:latin typeface="Arial MT"/>
              </a:rPr>
              <a:t>multiples,</a:t>
            </a:r>
            <a:r>
              <a:rPr lang="fr-FR" sz="2500" b="0" strike="noStrike" spc="-66">
                <a:latin typeface="Arial MT"/>
              </a:rPr>
              <a:t> </a:t>
            </a:r>
            <a:r>
              <a:rPr lang="fr-FR" sz="2500" b="0" strike="noStrike" spc="-177">
                <a:latin typeface="Arial MT"/>
              </a:rPr>
              <a:t>capacités, </a:t>
            </a:r>
            <a:r>
              <a:rPr lang="fr-FR" sz="2500" b="0" strike="noStrike" spc="-211">
                <a:latin typeface="Arial MT"/>
              </a:rPr>
              <a:t>fenêtres</a:t>
            </a:r>
            <a:r>
              <a:rPr lang="fr-FR" sz="2500" b="0" strike="noStrike" spc="32">
                <a:latin typeface="Arial MT"/>
              </a:rPr>
              <a:t> </a:t>
            </a:r>
            <a:r>
              <a:rPr lang="fr-FR" sz="2500" b="0" strike="noStrike" spc="-80">
                <a:latin typeface="Arial MT"/>
              </a:rPr>
              <a:t>temporelles...</a:t>
            </a:r>
            <a:endParaRPr lang="fr-FR" sz="2500" b="0" strike="noStrike" spc="-1">
              <a:latin typeface="Arial"/>
            </a:endParaRPr>
          </a:p>
          <a:p>
            <a:pPr marL="16560" indent="-4320">
              <a:lnSpc>
                <a:spcPts val="2650"/>
              </a:lnSpc>
              <a:spcBef>
                <a:spcPts val="1551"/>
              </a:spcBef>
              <a:tabLst>
                <a:tab pos="0" algn="l"/>
              </a:tabLst>
            </a:pPr>
            <a:r>
              <a:rPr lang="fr-FR" sz="2350" b="0" strike="noStrike" spc="-80">
                <a:latin typeface="Arial MT"/>
              </a:rPr>
              <a:t>Précision</a:t>
            </a:r>
            <a:r>
              <a:rPr lang="fr-FR" sz="2350" b="0" strike="noStrike" spc="-86">
                <a:latin typeface="Arial MT"/>
              </a:rPr>
              <a:t> </a:t>
            </a:r>
            <a:r>
              <a:rPr lang="fr-FR" sz="2350" b="0" strike="noStrike" spc="-114">
                <a:latin typeface="Arial MT"/>
              </a:rPr>
              <a:t>géographique</a:t>
            </a:r>
            <a:r>
              <a:rPr lang="fr-FR" sz="2350" b="0" strike="noStrike" spc="-46">
                <a:latin typeface="Arial MT"/>
              </a:rPr>
              <a:t> </a:t>
            </a:r>
            <a:r>
              <a:rPr lang="fr-FR" sz="2350" b="0" strike="noStrike" spc="-182">
                <a:latin typeface="Arial MT"/>
              </a:rPr>
              <a:t>avec</a:t>
            </a:r>
            <a:r>
              <a:rPr lang="fr-FR" sz="2350" b="0" strike="noStrike" spc="-52">
                <a:latin typeface="Arial MT"/>
              </a:rPr>
              <a:t> </a:t>
            </a:r>
            <a:r>
              <a:rPr lang="fr-FR" sz="2350" b="0" strike="noStrike" spc="-75">
                <a:latin typeface="Arial MT"/>
              </a:rPr>
              <a:t>calcul</a:t>
            </a:r>
            <a:r>
              <a:rPr lang="fr-FR" sz="2350" b="0" strike="noStrike" spc="-72">
                <a:latin typeface="Arial MT"/>
              </a:rPr>
              <a:t> </a:t>
            </a:r>
            <a:r>
              <a:rPr lang="fr-FR" sz="2350" b="0" strike="noStrike" spc="-160">
                <a:latin typeface="Arial MT"/>
              </a:rPr>
              <a:t>de</a:t>
            </a:r>
            <a:r>
              <a:rPr lang="fr-FR" sz="2350" b="0" strike="noStrike" spc="-165">
                <a:latin typeface="Arial MT"/>
              </a:rPr>
              <a:t> </a:t>
            </a:r>
            <a:r>
              <a:rPr lang="fr-FR" sz="2350" b="0" strike="noStrike" spc="-92">
                <a:latin typeface="Arial MT"/>
              </a:rPr>
              <a:t>distances</a:t>
            </a:r>
            <a:r>
              <a:rPr lang="fr-FR" sz="2350" b="0" strike="noStrike" spc="49">
                <a:latin typeface="Arial MT"/>
              </a:rPr>
              <a:t> </a:t>
            </a:r>
            <a:r>
              <a:rPr lang="fr-FR" sz="2350" b="0" strike="noStrike" spc="-66">
                <a:latin typeface="Arial MT"/>
              </a:rPr>
              <a:t>via </a:t>
            </a:r>
            <a:r>
              <a:rPr lang="fr-FR" sz="2350" b="0" strike="noStrike" spc="-12">
                <a:latin typeface="Arial MT"/>
              </a:rPr>
              <a:t>la</a:t>
            </a:r>
            <a:r>
              <a:rPr lang="fr-FR" sz="2350" b="0" strike="noStrike" spc="-151">
                <a:latin typeface="Arial MT"/>
              </a:rPr>
              <a:t> </a:t>
            </a:r>
            <a:r>
              <a:rPr lang="fr-FR" sz="2350" b="0" strike="noStrike" spc="-97">
                <a:latin typeface="Arial MT"/>
              </a:rPr>
              <a:t>formule</a:t>
            </a:r>
            <a:r>
              <a:rPr lang="fr-FR" sz="2350" b="0" strike="noStrike" spc="-46">
                <a:latin typeface="Arial MT"/>
              </a:rPr>
              <a:t> </a:t>
            </a:r>
            <a:r>
              <a:rPr lang="fr-FR" sz="2350" b="0" strike="noStrike" spc="-160">
                <a:latin typeface="Arial MT"/>
              </a:rPr>
              <a:t>de</a:t>
            </a:r>
            <a:r>
              <a:rPr lang="fr-FR" sz="2350" b="0" strike="noStrike" spc="-182">
                <a:latin typeface="Arial MT"/>
              </a:rPr>
              <a:t> </a:t>
            </a:r>
            <a:r>
              <a:rPr lang="fr-FR" sz="2350" b="0" strike="noStrike" spc="-55">
                <a:latin typeface="Arial MT"/>
              </a:rPr>
              <a:t>Haversine</a:t>
            </a:r>
            <a:endParaRPr lang="fr-FR" sz="2350" b="0" strike="noStrike" spc="-1">
              <a:latin typeface="Arial"/>
            </a:endParaRPr>
          </a:p>
        </p:txBody>
      </p:sp>
      <p:sp>
        <p:nvSpPr>
          <p:cNvPr id="148" name="object 27"/>
          <p:cNvSpPr/>
          <p:nvPr/>
        </p:nvSpPr>
        <p:spPr>
          <a:xfrm>
            <a:off x="9154440" y="2202840"/>
            <a:ext cx="166320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3240">
              <a:lnSpc>
                <a:spcPct val="100000"/>
              </a:lnSpc>
              <a:spcBef>
                <a:spcPts val="105"/>
              </a:spcBef>
            </a:pPr>
            <a:r>
              <a:rPr lang="fr-FR" sz="1800" b="0" strike="noStrike" spc="-97">
                <a:latin typeface="Arial MT"/>
              </a:rPr>
              <a:t>Configuration</a:t>
            </a:r>
            <a:r>
              <a:rPr lang="fr-FR" sz="1800" b="0" strike="noStrike" spc="18">
                <a:latin typeface="Arial MT"/>
              </a:rPr>
              <a:t> </a:t>
            </a:r>
            <a:r>
              <a:rPr lang="fr-FR" sz="1800" b="0" strike="noStrike" spc="-307">
                <a:latin typeface="Arial MT"/>
              </a:rPr>
              <a:t>VRP</a:t>
            </a:r>
            <a:endParaRPr lang="fr-FR" sz="1800" b="0" strike="noStrike" spc="-1">
              <a:latin typeface="Arial"/>
            </a:endParaRPr>
          </a:p>
          <a:p>
            <a:pPr marL="3240">
              <a:lnSpc>
                <a:spcPct val="100000"/>
              </a:lnSpc>
              <a:spcBef>
                <a:spcPts val="1389"/>
              </a:spcBef>
            </a:pPr>
            <a:r>
              <a:rPr lang="fr-FR" sz="1500" b="0" strike="noStrike" spc="-114">
                <a:latin typeface="Arial MT"/>
              </a:rPr>
              <a:t>Nomöre</a:t>
            </a:r>
            <a:r>
              <a:rPr lang="fr-FR" sz="1500" b="0" strike="noStrike" spc="58">
                <a:latin typeface="Arial MT"/>
              </a:rPr>
              <a:t> </a:t>
            </a:r>
            <a:r>
              <a:rPr lang="fr-FR" sz="1500" b="0" strike="noStrike" spc="-120">
                <a:solidFill>
                  <a:srgbClr val="1C1C1C"/>
                </a:solidFill>
                <a:latin typeface="Arial MT"/>
              </a:rPr>
              <a:t>de</a:t>
            </a:r>
            <a:r>
              <a:rPr lang="fr-FR" sz="1500" b="0" strike="noStrike" spc="-52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1500" b="0" strike="noStrike" spc="-26">
                <a:latin typeface="Arial MT"/>
              </a:rPr>
              <a:t>véhicules</a:t>
            </a:r>
            <a:endParaRPr lang="fr-FR" sz="1500" b="0" strike="noStrike" spc="-1">
              <a:latin typeface="Arial"/>
            </a:endParaRPr>
          </a:p>
        </p:txBody>
      </p:sp>
      <p:sp>
        <p:nvSpPr>
          <p:cNvPr id="149" name="object 28"/>
          <p:cNvSpPr/>
          <p:nvPr/>
        </p:nvSpPr>
        <p:spPr>
          <a:xfrm>
            <a:off x="9159120" y="4578840"/>
            <a:ext cx="668880" cy="49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96"/>
              </a:spcBef>
            </a:pPr>
            <a:r>
              <a:rPr lang="fr-FR" sz="1600" b="0" strike="noStrike" spc="-137">
                <a:latin typeface="Arial MT"/>
              </a:rPr>
              <a:t>Capacité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50" name="object 29"/>
          <p:cNvSpPr/>
          <p:nvPr/>
        </p:nvSpPr>
        <p:spPr>
          <a:xfrm>
            <a:off x="12477600" y="5258520"/>
            <a:ext cx="618120" cy="60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96"/>
              </a:spcBef>
            </a:pPr>
            <a:r>
              <a:rPr lang="fr-FR" sz="1950" b="0" strike="noStrike" spc="-86">
                <a:latin typeface="Arial MT"/>
              </a:rPr>
              <a:t>Dépôt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151" name="object 30"/>
          <p:cNvSpPr/>
          <p:nvPr/>
        </p:nvSpPr>
        <p:spPr>
          <a:xfrm>
            <a:off x="9150840" y="8302680"/>
            <a:ext cx="23288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lang="fr-FR" sz="1850" b="0" strike="noStrike" spc="-137">
                <a:latin typeface="Arial MT"/>
              </a:rPr>
              <a:t>Résultats</a:t>
            </a:r>
            <a:r>
              <a:rPr lang="fr-FR" sz="1850" b="0" strike="noStrike" spc="29">
                <a:latin typeface="Arial MT"/>
              </a:rPr>
              <a:t> </a:t>
            </a:r>
            <a:r>
              <a:rPr lang="fr-FR" sz="1850" b="0" strike="noStrike" spc="-205">
                <a:latin typeface="Arial MT"/>
              </a:rPr>
              <a:t>de</a:t>
            </a:r>
            <a:r>
              <a:rPr lang="fr-FR" sz="1850" b="0" strike="noStrike" spc="-7">
                <a:latin typeface="Arial MT"/>
              </a:rPr>
              <a:t> </a:t>
            </a:r>
            <a:r>
              <a:rPr lang="fr-FR" sz="1850" b="0" strike="noStrike" spc="-111">
                <a:latin typeface="Arial MT"/>
              </a:rPr>
              <a:t>le</a:t>
            </a:r>
            <a:r>
              <a:rPr lang="fr-FR" sz="1850" b="0" strike="noStrike" spc="-165">
                <a:latin typeface="Arial MT"/>
              </a:rPr>
              <a:t> </a:t>
            </a:r>
            <a:r>
              <a:rPr lang="fr-FR" sz="1850" b="0" strike="noStrike" spc="-126">
                <a:latin typeface="Arial MT"/>
              </a:rPr>
              <a:t>Résolution</a:t>
            </a:r>
            <a:endParaRPr lang="fr-FR" sz="1850" b="0" strike="noStrike" spc="-1">
              <a:latin typeface="Arial"/>
            </a:endParaRPr>
          </a:p>
          <a:p>
            <a:pPr marL="13320">
              <a:lnSpc>
                <a:spcPct val="100000"/>
              </a:lnSpc>
              <a:spcBef>
                <a:spcPts val="1429"/>
              </a:spcBef>
            </a:pPr>
            <a:r>
              <a:rPr lang="fr-FR" sz="1800" b="0" strike="noStrike" spc="-145">
                <a:latin typeface="Arial MT"/>
              </a:rPr>
              <a:t>Distance</a:t>
            </a:r>
            <a:r>
              <a:rPr lang="fr-FR" sz="1800" b="0" strike="noStrike" spc="-131">
                <a:latin typeface="Arial MT"/>
              </a:rPr>
              <a:t> </a:t>
            </a:r>
            <a:r>
              <a:rPr lang="fr-FR" sz="1800" b="0" strike="noStrike" spc="-72">
                <a:latin typeface="Arial MT"/>
              </a:rPr>
              <a:t>iotaIe:</a:t>
            </a:r>
            <a:r>
              <a:rPr lang="fr-FR" sz="1800" b="0" strike="noStrike" spc="9">
                <a:latin typeface="Arial MT"/>
              </a:rPr>
              <a:t> </a:t>
            </a:r>
            <a:r>
              <a:rPr lang="fr-FR" sz="1800" b="0" strike="noStrike" spc="-140">
                <a:latin typeface="Arial MT"/>
              </a:rPr>
              <a:t>345.2</a:t>
            </a:r>
            <a:r>
              <a:rPr lang="fr-FR" sz="1800" b="0" strike="noStrike" spc="49">
                <a:latin typeface="Arial MT"/>
              </a:rPr>
              <a:t> </a:t>
            </a:r>
            <a:r>
              <a:rPr lang="fr-FR" sz="1800" b="0" strike="noStrike" spc="-26">
                <a:latin typeface="Arial MT"/>
              </a:rPr>
              <a:t>km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2" name="object 31"/>
          <p:cNvSpPr/>
          <p:nvPr/>
        </p:nvSpPr>
        <p:spPr>
          <a:xfrm>
            <a:off x="11958120" y="8768520"/>
            <a:ext cx="2294640" cy="2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fr-FR" sz="1800" b="0" strike="noStrike" spc="-197">
                <a:latin typeface="Arial MT"/>
              </a:rPr>
              <a:t>Temps</a:t>
            </a:r>
            <a:r>
              <a:rPr lang="fr-FR" sz="1800" b="0" strike="noStrike" spc="-1">
                <a:latin typeface="Arial MT"/>
              </a:rPr>
              <a:t> </a:t>
            </a:r>
            <a:r>
              <a:rPr lang="fr-FR" sz="1800" b="0" strike="noStrike" spc="-182">
                <a:latin typeface="Arial MT"/>
              </a:rPr>
              <a:t>de</a:t>
            </a:r>
            <a:r>
              <a:rPr lang="fr-FR" sz="1800" b="0" strike="noStrike" spc="-126">
                <a:latin typeface="Arial MT"/>
              </a:rPr>
              <a:t> </a:t>
            </a:r>
            <a:r>
              <a:rPr lang="fr-FR" sz="1800" b="0" strike="noStrike" spc="-92">
                <a:latin typeface="Arial MT"/>
              </a:rPr>
              <a:t>résolution:</a:t>
            </a:r>
            <a:r>
              <a:rPr lang="fr-FR" sz="1800" b="0" strike="noStrike" spc="38">
                <a:latin typeface="Arial MT"/>
              </a:rPr>
              <a:t> </a:t>
            </a:r>
            <a:r>
              <a:rPr lang="fr-FR" sz="1800" b="0" strike="noStrike" spc="-21">
                <a:latin typeface="Arial MT"/>
              </a:rPr>
              <a:t>2.is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3" name="object 32"/>
          <p:cNvSpPr/>
          <p:nvPr/>
        </p:nvSpPr>
        <p:spPr>
          <a:xfrm>
            <a:off x="14776560" y="8768520"/>
            <a:ext cx="1839960" cy="56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fr-FR" sz="1800" b="0" strike="noStrike" spc="-111">
                <a:latin typeface="Arial MT"/>
              </a:rPr>
              <a:t>Flotte</a:t>
            </a:r>
            <a:r>
              <a:rPr lang="fr-FR" sz="1800" b="0" strike="noStrike" spc="-1">
                <a:latin typeface="Arial MT"/>
              </a:rPr>
              <a:t> </a:t>
            </a:r>
            <a:r>
              <a:rPr lang="fr-FR" sz="1800" b="0" strike="noStrike" spc="-114">
                <a:latin typeface="Arial MT"/>
              </a:rPr>
              <a:t>électrique:</a:t>
            </a:r>
            <a:r>
              <a:rPr lang="fr-FR" sz="1800" b="0" strike="noStrike" spc="-35">
                <a:latin typeface="Arial MT"/>
              </a:rPr>
              <a:t> </a:t>
            </a:r>
            <a:r>
              <a:rPr lang="fr-FR" sz="1800" b="0" strike="noStrike" spc="-26">
                <a:latin typeface="Arial MT"/>
              </a:rPr>
              <a:t>1/3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4" name="object 33"/>
          <p:cNvSpPr/>
          <p:nvPr/>
        </p:nvSpPr>
        <p:spPr>
          <a:xfrm>
            <a:off x="16107480" y="9439920"/>
            <a:ext cx="12322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fr-FR" sz="1300" b="0" strike="noStrike" spc="-1">
                <a:latin typeface="Arial MT"/>
              </a:rPr>
              <a:t>G</a:t>
            </a:r>
            <a:r>
              <a:rPr lang="fr-FR" sz="1300" b="0" strike="noStrike" spc="483">
                <a:latin typeface="Arial MT"/>
              </a:rPr>
              <a:t> </a:t>
            </a:r>
            <a:r>
              <a:rPr lang="fr-FR" sz="1300" b="0" strike="noStrike" spc="-12">
                <a:latin typeface="Arial MT"/>
              </a:rPr>
              <a:t>NotebookLM</a:t>
            </a:r>
            <a:endParaRPr lang="fr-FR" sz="1300" b="0" strike="noStrike" spc="-1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8"/>
          <a:stretch/>
        </p:blipFill>
        <p:spPr>
          <a:xfrm>
            <a:off x="0" y="-7560"/>
            <a:ext cx="17475120" cy="975888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5"/>
          <p:cNvPicPr/>
          <p:nvPr/>
        </p:nvPicPr>
        <p:blipFill>
          <a:blip r:embed="rId9"/>
          <a:stretch/>
        </p:blipFill>
        <p:spPr>
          <a:xfrm>
            <a:off x="16020000" y="9475560"/>
            <a:ext cx="1437840" cy="27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/>
          <p:nvPr/>
        </p:nvPicPr>
        <p:blipFill>
          <a:blip r:embed="rId2"/>
          <a:stretch/>
        </p:blipFill>
        <p:spPr>
          <a:xfrm>
            <a:off x="863640" y="4991040"/>
            <a:ext cx="1688760" cy="1028520"/>
          </a:xfrm>
          <a:prstGeom prst="rect">
            <a:avLst/>
          </a:prstGeom>
          <a:ln w="0">
            <a:noFill/>
          </a:ln>
        </p:spPr>
      </p:pic>
      <p:pic>
        <p:nvPicPr>
          <p:cNvPr id="158" name="object 3"/>
          <p:cNvPicPr/>
          <p:nvPr/>
        </p:nvPicPr>
        <p:blipFill>
          <a:blip r:embed="rId3"/>
          <a:stretch/>
        </p:blipFill>
        <p:spPr>
          <a:xfrm>
            <a:off x="2946240" y="3568680"/>
            <a:ext cx="2107800" cy="3669840"/>
          </a:xfrm>
          <a:prstGeom prst="rect">
            <a:avLst/>
          </a:prstGeom>
          <a:ln w="0">
            <a:noFill/>
          </a:ln>
        </p:spPr>
      </p:pic>
      <p:pic>
        <p:nvPicPr>
          <p:cNvPr id="159" name="object 4"/>
          <p:cNvPicPr/>
          <p:nvPr/>
        </p:nvPicPr>
        <p:blipFill>
          <a:blip r:embed="rId4"/>
          <a:stretch/>
        </p:blipFill>
        <p:spPr>
          <a:xfrm>
            <a:off x="6400800" y="5486400"/>
            <a:ext cx="4673160" cy="1257120"/>
          </a:xfrm>
          <a:prstGeom prst="rect">
            <a:avLst/>
          </a:prstGeom>
          <a:ln w="0">
            <a:noFill/>
          </a:ln>
        </p:spPr>
      </p:pic>
      <p:pic>
        <p:nvPicPr>
          <p:cNvPr id="160" name="object 5"/>
          <p:cNvPicPr/>
          <p:nvPr/>
        </p:nvPicPr>
        <p:blipFill>
          <a:blip r:embed="rId5"/>
          <a:stretch/>
        </p:blipFill>
        <p:spPr>
          <a:xfrm>
            <a:off x="8483760" y="4546440"/>
            <a:ext cx="507600" cy="520200"/>
          </a:xfrm>
          <a:prstGeom prst="rect">
            <a:avLst/>
          </a:prstGeom>
          <a:ln w="0">
            <a:noFill/>
          </a:ln>
        </p:spPr>
      </p:pic>
      <p:pic>
        <p:nvPicPr>
          <p:cNvPr id="161" name="object 6"/>
          <p:cNvPicPr/>
          <p:nvPr/>
        </p:nvPicPr>
        <p:blipFill>
          <a:blip r:embed="rId6"/>
          <a:stretch/>
        </p:blipFill>
        <p:spPr>
          <a:xfrm>
            <a:off x="8407440" y="3708360"/>
            <a:ext cx="659880" cy="672840"/>
          </a:xfrm>
          <a:prstGeom prst="rect">
            <a:avLst/>
          </a:prstGeom>
          <a:ln w="0">
            <a:noFill/>
          </a:ln>
        </p:spPr>
      </p:pic>
      <p:pic>
        <p:nvPicPr>
          <p:cNvPr id="162" name="object 7"/>
          <p:cNvPicPr/>
          <p:nvPr/>
        </p:nvPicPr>
        <p:blipFill>
          <a:blip r:embed="rId7"/>
          <a:stretch/>
        </p:blipFill>
        <p:spPr>
          <a:xfrm>
            <a:off x="11874600" y="4940280"/>
            <a:ext cx="4825800" cy="2095200"/>
          </a:xfrm>
          <a:prstGeom prst="rect">
            <a:avLst/>
          </a:prstGeom>
          <a:ln w="0">
            <a:noFill/>
          </a:ln>
        </p:spPr>
      </p:pic>
      <p:pic>
        <p:nvPicPr>
          <p:cNvPr id="163" name="object 8"/>
          <p:cNvPicPr/>
          <p:nvPr/>
        </p:nvPicPr>
        <p:blipFill>
          <a:blip r:embed="rId8"/>
          <a:stretch/>
        </p:blipFill>
        <p:spPr>
          <a:xfrm>
            <a:off x="13436640" y="3720960"/>
            <a:ext cx="1688760" cy="1028520"/>
          </a:xfrm>
          <a:prstGeom prst="rect">
            <a:avLst/>
          </a:prstGeom>
          <a:ln w="0">
            <a:noFill/>
          </a:ln>
        </p:spPr>
      </p:pic>
      <p:pic>
        <p:nvPicPr>
          <p:cNvPr id="164" name="object 9"/>
          <p:cNvPicPr/>
          <p:nvPr/>
        </p:nvPicPr>
        <p:blipFill>
          <a:blip r:embed="rId9"/>
          <a:stretch/>
        </p:blipFill>
        <p:spPr>
          <a:xfrm>
            <a:off x="5168880" y="5562720"/>
            <a:ext cx="482400" cy="279000"/>
          </a:xfrm>
          <a:prstGeom prst="rect">
            <a:avLst/>
          </a:prstGeom>
          <a:ln w="0">
            <a:noFill/>
          </a:ln>
        </p:spPr>
      </p:pic>
      <p:pic>
        <p:nvPicPr>
          <p:cNvPr id="165" name="object 10"/>
          <p:cNvPicPr/>
          <p:nvPr/>
        </p:nvPicPr>
        <p:blipFill>
          <a:blip r:embed="rId10"/>
          <a:stretch/>
        </p:blipFill>
        <p:spPr>
          <a:xfrm>
            <a:off x="7429680" y="6819840"/>
            <a:ext cx="317160" cy="317160"/>
          </a:xfrm>
          <a:prstGeom prst="rect">
            <a:avLst/>
          </a:prstGeom>
          <a:ln w="0">
            <a:noFill/>
          </a:ln>
        </p:spPr>
      </p:pic>
      <p:pic>
        <p:nvPicPr>
          <p:cNvPr id="166" name="object 11"/>
          <p:cNvPicPr/>
          <p:nvPr/>
        </p:nvPicPr>
        <p:blipFill>
          <a:blip r:embed="rId11"/>
          <a:stretch/>
        </p:blipFill>
        <p:spPr>
          <a:xfrm>
            <a:off x="9728280" y="6819840"/>
            <a:ext cx="317160" cy="317160"/>
          </a:xfrm>
          <a:prstGeom prst="rect">
            <a:avLst/>
          </a:prstGeom>
          <a:ln w="0">
            <a:noFill/>
          </a:ln>
        </p:spPr>
      </p:pic>
      <p:pic>
        <p:nvPicPr>
          <p:cNvPr id="167" name="object 12"/>
          <p:cNvPicPr/>
          <p:nvPr/>
        </p:nvPicPr>
        <p:blipFill>
          <a:blip r:embed="rId12"/>
          <a:stretch/>
        </p:blipFill>
        <p:spPr>
          <a:xfrm>
            <a:off x="13830480" y="6908760"/>
            <a:ext cx="825120" cy="29160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705680" y="516960"/>
            <a:ext cx="14014800" cy="164520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30"/>
              </a:spcBef>
              <a:buNone/>
            </a:pPr>
            <a:r>
              <a:rPr lang="fr-FR" sz="3650" b="0" strike="noStrike" spc="-41">
                <a:solidFill>
                  <a:srgbClr val="000000"/>
                </a:solidFill>
                <a:latin typeface="Arial MT"/>
              </a:rPr>
              <a:t>Les</a:t>
            </a:r>
            <a:r>
              <a:rPr lang="fr-FR" sz="3650" b="0" strike="noStrike" spc="-18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règles</a:t>
            </a:r>
            <a:r>
              <a:rPr lang="fr-FR" sz="3650" b="0" strike="noStrike" spc="-114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72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3650" b="0" strike="noStrike" spc="-12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jeu</a:t>
            </a:r>
            <a:r>
              <a:rPr lang="fr-FR" sz="3650" b="0" strike="noStrike" spc="-31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:</a:t>
            </a:r>
            <a:r>
              <a:rPr lang="fr-FR" sz="365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anatomie</a:t>
            </a:r>
            <a:r>
              <a:rPr lang="fr-FR" sz="3650" b="0" strike="noStrike" spc="-2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134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3650" b="0" strike="noStrike" spc="-40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Problème</a:t>
            </a:r>
            <a:r>
              <a:rPr lang="fr-FR" sz="3650" b="0" strike="noStrike" spc="7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3650" b="0" strike="noStrike" spc="-15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Tournées</a:t>
            </a:r>
            <a:r>
              <a:rPr lang="fr-FR" sz="3650" b="0" strike="noStrike" spc="24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3650" b="0" strike="noStrike" spc="-8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3650" b="0" strike="noStrike" spc="-12">
                <a:solidFill>
                  <a:srgbClr val="000000"/>
                </a:solidFill>
                <a:latin typeface="Arial MT"/>
              </a:rPr>
              <a:t>Véhicules</a:t>
            </a:r>
            <a:endParaRPr lang="fr-FR" sz="3650" b="0" strike="noStrike" spc="-1">
              <a:latin typeface="Calibri"/>
            </a:endParaRPr>
          </a:p>
        </p:txBody>
      </p:sp>
      <p:sp>
        <p:nvSpPr>
          <p:cNvPr id="169" name="object 14"/>
          <p:cNvSpPr/>
          <p:nvPr/>
        </p:nvSpPr>
        <p:spPr>
          <a:xfrm>
            <a:off x="2226240" y="1528200"/>
            <a:ext cx="12982320" cy="89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lang="fr-FR" sz="2900" b="0" strike="noStrike" spc="-1">
                <a:latin typeface="Cambria"/>
              </a:rPr>
              <a:t>Objectif</a:t>
            </a:r>
            <a:r>
              <a:rPr lang="fr-FR" sz="2900" b="0" strike="noStrike" spc="-12">
                <a:latin typeface="Cambria"/>
              </a:rPr>
              <a:t> </a:t>
            </a:r>
            <a:r>
              <a:rPr lang="fr-FR" sz="2900" b="0" strike="noStrike" spc="-1">
                <a:latin typeface="Cambria"/>
              </a:rPr>
              <a:t>principal:</a:t>
            </a:r>
            <a:r>
              <a:rPr lang="fr-FR" sz="2900" b="0" strike="noStrike" spc="-126">
                <a:latin typeface="Cambria"/>
              </a:rPr>
              <a:t> </a:t>
            </a:r>
            <a:r>
              <a:rPr lang="fr-FR" sz="2900" b="0" strike="noStrike" spc="-35">
                <a:latin typeface="Cambria"/>
              </a:rPr>
              <a:t>Minimiser</a:t>
            </a:r>
            <a:r>
              <a:rPr lang="fr-FR" sz="2900" b="0" strike="noStrike" spc="89">
                <a:latin typeface="Cambria"/>
              </a:rPr>
              <a:t> </a:t>
            </a:r>
            <a:r>
              <a:rPr lang="fr-FR" sz="2900" b="0" strike="noStrike" spc="-1">
                <a:latin typeface="Cambria"/>
              </a:rPr>
              <a:t>la</a:t>
            </a:r>
            <a:r>
              <a:rPr lang="fr-FR" sz="2900" b="0" strike="noStrike" spc="-160">
                <a:latin typeface="Cambria"/>
              </a:rPr>
              <a:t> </a:t>
            </a:r>
            <a:r>
              <a:rPr lang="fr-FR" sz="2900" b="0" strike="noStrike" spc="-41">
                <a:latin typeface="Cambria"/>
              </a:rPr>
              <a:t>distance</a:t>
            </a:r>
            <a:r>
              <a:rPr lang="fr-FR" sz="2900" b="0" strike="noStrike" spc="49">
                <a:latin typeface="Cambria"/>
              </a:rPr>
              <a:t> </a:t>
            </a:r>
            <a:r>
              <a:rPr lang="fr-FR" sz="2900" b="0" strike="noStrike" spc="-72">
                <a:latin typeface="Cambria"/>
              </a:rPr>
              <a:t>totale</a:t>
            </a:r>
            <a:r>
              <a:rPr lang="fr-FR" sz="2900" b="0" strike="noStrike" spc="-41">
                <a:latin typeface="Cambria"/>
              </a:rPr>
              <a:t> </a:t>
            </a:r>
            <a:r>
              <a:rPr lang="fr-FR" sz="2900" b="0" strike="noStrike" spc="-66">
                <a:latin typeface="Cambria"/>
              </a:rPr>
              <a:t>parcourue</a:t>
            </a:r>
            <a:r>
              <a:rPr lang="fr-FR" sz="2900" b="0" strike="noStrike" spc="94">
                <a:latin typeface="Cambria"/>
              </a:rPr>
              <a:t> </a:t>
            </a:r>
            <a:r>
              <a:rPr lang="fr-FR" sz="2900" b="0" strike="noStrike" spc="-80">
                <a:latin typeface="Cambria"/>
              </a:rPr>
              <a:t>par </a:t>
            </a:r>
            <a:r>
              <a:rPr lang="fr-FR" sz="2900" b="0" strike="noStrike" spc="-1">
                <a:latin typeface="Cambria"/>
              </a:rPr>
              <a:t>une</a:t>
            </a:r>
            <a:r>
              <a:rPr lang="fr-FR" sz="2900" b="0" strike="noStrike" spc="12">
                <a:latin typeface="Cambria"/>
              </a:rPr>
              <a:t> </a:t>
            </a:r>
            <a:r>
              <a:rPr lang="fr-FR" sz="2900" b="0" strike="noStrike" spc="-75">
                <a:latin typeface="Cambria"/>
              </a:rPr>
              <a:t>flotte</a:t>
            </a:r>
            <a:r>
              <a:rPr lang="fr-FR" sz="2900" b="0" strike="noStrike" spc="-52">
                <a:latin typeface="Cambria"/>
              </a:rPr>
              <a:t> </a:t>
            </a:r>
            <a:r>
              <a:rPr lang="fr-FR" sz="2900" b="0" strike="noStrike" spc="-12">
                <a:latin typeface="Cambria"/>
              </a:rPr>
              <a:t>de</a:t>
            </a:r>
            <a:r>
              <a:rPr lang="fr-FR" sz="2900" b="0" strike="noStrike" spc="-97">
                <a:latin typeface="Cambria"/>
              </a:rPr>
              <a:t> </a:t>
            </a:r>
            <a:r>
              <a:rPr lang="fr-FR" sz="2900" b="0" strike="noStrike" spc="-12">
                <a:latin typeface="Cambria"/>
              </a:rPr>
              <a:t>véhicules.</a:t>
            </a:r>
            <a:endParaRPr lang="fr-FR" sz="2900" b="0" strike="noStrike" spc="-1">
              <a:latin typeface="Arial"/>
            </a:endParaRPr>
          </a:p>
        </p:txBody>
      </p:sp>
      <p:sp>
        <p:nvSpPr>
          <p:cNvPr id="170" name="object 15"/>
          <p:cNvSpPr/>
          <p:nvPr/>
        </p:nvSpPr>
        <p:spPr>
          <a:xfrm>
            <a:off x="6138000" y="2646720"/>
            <a:ext cx="516204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fr-FR" sz="2700" b="0" strike="noStrike" spc="-1">
                <a:latin typeface="Cambria"/>
              </a:rPr>
              <a:t>2.</a:t>
            </a:r>
            <a:r>
              <a:rPr lang="fr-FR" sz="2700" b="0" strike="noStrike" spc="488">
                <a:latin typeface="Cambria"/>
              </a:rPr>
              <a:t> </a:t>
            </a:r>
            <a:r>
              <a:rPr lang="fr-FR" sz="2700" b="0" strike="noStrike" spc="-1">
                <a:latin typeface="Cambria"/>
              </a:rPr>
              <a:t>Fenêtres</a:t>
            </a:r>
            <a:r>
              <a:rPr lang="fr-FR" sz="2700" b="0" strike="noStrike" spc="188">
                <a:latin typeface="Cambria"/>
              </a:rPr>
              <a:t> </a:t>
            </a:r>
            <a:r>
              <a:rPr lang="fr-FR" sz="2700" b="0" strike="noStrike" spc="-1">
                <a:latin typeface="Cambria"/>
              </a:rPr>
              <a:t>Temporelles</a:t>
            </a:r>
            <a:r>
              <a:rPr lang="fr-FR" sz="2700" b="0" strike="noStrike" spc="199">
                <a:latin typeface="Cambria"/>
              </a:rPr>
              <a:t> </a:t>
            </a:r>
            <a:r>
              <a:rPr lang="fr-FR" sz="2700" b="0" strike="noStrike" spc="-12">
                <a:latin typeface="Cambria"/>
              </a:rPr>
              <a:t>(VRPTW)</a:t>
            </a:r>
            <a:endParaRPr lang="fr-FR" sz="2700" b="0" strike="noStrike" spc="-1">
              <a:latin typeface="Arial"/>
            </a:endParaRPr>
          </a:p>
        </p:txBody>
      </p:sp>
      <p:sp>
        <p:nvSpPr>
          <p:cNvPr id="171" name="object 16"/>
          <p:cNvSpPr/>
          <p:nvPr/>
        </p:nvSpPr>
        <p:spPr>
          <a:xfrm>
            <a:off x="1771920" y="2620440"/>
            <a:ext cx="14144400" cy="89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3"/>
              </a:spcBef>
              <a:tabLst>
                <a:tab pos="10812960" algn="l"/>
              </a:tabLst>
            </a:pPr>
            <a:r>
              <a:rPr lang="fr-FR" sz="2850" b="0" strike="noStrike" spc="-140">
                <a:latin typeface="Cambria"/>
              </a:rPr>
              <a:t>1.</a:t>
            </a:r>
            <a:r>
              <a:rPr lang="fr-FR" sz="2850" b="0" strike="noStrike" spc="-60">
                <a:latin typeface="Cambria"/>
              </a:rPr>
              <a:t> </a:t>
            </a:r>
            <a:r>
              <a:rPr lang="fr-FR" sz="2850" b="0" strike="noStrike" spc="-1">
                <a:latin typeface="Cambria"/>
              </a:rPr>
              <a:t>Capacité</a:t>
            </a:r>
            <a:r>
              <a:rPr lang="fr-FR" sz="2850" b="0" strike="noStrike" spc="304">
                <a:latin typeface="Cambria"/>
              </a:rPr>
              <a:t> </a:t>
            </a:r>
            <a:r>
              <a:rPr lang="fr-FR" sz="2850" b="0" strike="noStrike" spc="-12">
                <a:latin typeface="Cambria"/>
              </a:rPr>
              <a:t>(CVRP)</a:t>
            </a:r>
            <a:r>
              <a:rPr lang="fr-FR" sz="2850" b="0" strike="noStrike" spc="-1">
                <a:latin typeface="Cambria"/>
              </a:rPr>
              <a:t>	</a:t>
            </a:r>
            <a:r>
              <a:rPr lang="fr-FR" sz="2900" b="0" strike="noStrike" spc="58">
                <a:latin typeface="Cambria"/>
              </a:rPr>
              <a:t>3.</a:t>
            </a:r>
            <a:r>
              <a:rPr lang="fr-FR" sz="2900" b="0" strike="noStrike" spc="-160">
                <a:latin typeface="Cambria"/>
              </a:rPr>
              <a:t> </a:t>
            </a:r>
            <a:r>
              <a:rPr lang="fr-FR" sz="2900" b="0" strike="noStrike" spc="-72">
                <a:latin typeface="Cambria"/>
              </a:rPr>
              <a:t>Autonomie</a:t>
            </a:r>
            <a:r>
              <a:rPr lang="fr-FR" sz="2900" b="0" strike="noStrike" spc="18">
                <a:latin typeface="Cambria"/>
              </a:rPr>
              <a:t> </a:t>
            </a:r>
            <a:r>
              <a:rPr lang="fr-FR" sz="2900" b="0" strike="noStrike" spc="-86">
                <a:latin typeface="Cambria"/>
              </a:rPr>
              <a:t>(E-</a:t>
            </a:r>
            <a:r>
              <a:rPr lang="fr-FR" sz="2900" b="0" strike="noStrike" spc="-46">
                <a:latin typeface="Cambria"/>
              </a:rPr>
              <a:t>VRP)</a:t>
            </a:r>
            <a:endParaRPr lang="fr-FR" sz="2900" b="0" strike="noStrike" spc="-1">
              <a:latin typeface="Arial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13"/>
          <a:stretch/>
        </p:blipFill>
        <p:spPr>
          <a:xfrm>
            <a:off x="-40680" y="-32400"/>
            <a:ext cx="17579520" cy="978588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172"/>
          <p:cNvPicPr/>
          <p:nvPr/>
        </p:nvPicPr>
        <p:blipFill>
          <a:blip r:embed="rId14"/>
          <a:stretch/>
        </p:blipFill>
        <p:spPr>
          <a:xfrm>
            <a:off x="16007040" y="9360000"/>
            <a:ext cx="1468080" cy="39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object 2"/>
          <p:cNvPicPr/>
          <p:nvPr/>
        </p:nvPicPr>
        <p:blipFill>
          <a:blip r:embed="rId2"/>
          <a:stretch/>
        </p:blipFill>
        <p:spPr>
          <a:xfrm>
            <a:off x="8737560" y="3594240"/>
            <a:ext cx="2704680" cy="1726920"/>
          </a:xfrm>
          <a:prstGeom prst="rect">
            <a:avLst/>
          </a:prstGeom>
          <a:ln w="0">
            <a:noFill/>
          </a:ln>
        </p:spPr>
      </p:pic>
      <p:pic>
        <p:nvPicPr>
          <p:cNvPr id="175" name="object 3"/>
          <p:cNvPicPr/>
          <p:nvPr/>
        </p:nvPicPr>
        <p:blipFill>
          <a:blip r:embed="rId3"/>
          <a:stretch/>
        </p:blipFill>
        <p:spPr>
          <a:xfrm>
            <a:off x="11620440" y="3454560"/>
            <a:ext cx="1802880" cy="1968120"/>
          </a:xfrm>
          <a:prstGeom prst="rect">
            <a:avLst/>
          </a:prstGeom>
          <a:ln w="0">
            <a:noFill/>
          </a:ln>
        </p:spPr>
      </p:pic>
      <p:pic>
        <p:nvPicPr>
          <p:cNvPr id="176" name="object 4"/>
          <p:cNvPicPr/>
          <p:nvPr/>
        </p:nvPicPr>
        <p:blipFill>
          <a:blip r:embed="rId4"/>
          <a:stretch/>
        </p:blipFill>
        <p:spPr>
          <a:xfrm>
            <a:off x="14312880" y="3606840"/>
            <a:ext cx="2387160" cy="1765080"/>
          </a:xfrm>
          <a:prstGeom prst="rect">
            <a:avLst/>
          </a:prstGeom>
          <a:ln w="0">
            <a:noFill/>
          </a:ln>
        </p:spPr>
      </p:pic>
      <p:pic>
        <p:nvPicPr>
          <p:cNvPr id="177" name="object 5"/>
          <p:cNvPicPr/>
          <p:nvPr/>
        </p:nvPicPr>
        <p:blipFill>
          <a:blip r:embed="rId5"/>
          <a:stretch/>
        </p:blipFill>
        <p:spPr>
          <a:xfrm>
            <a:off x="5448240" y="4635360"/>
            <a:ext cx="215640" cy="215640"/>
          </a:xfrm>
          <a:prstGeom prst="rect">
            <a:avLst/>
          </a:prstGeom>
          <a:ln w="0">
            <a:noFill/>
          </a:ln>
        </p:spPr>
      </p:pic>
      <p:pic>
        <p:nvPicPr>
          <p:cNvPr id="178" name="object 6"/>
          <p:cNvPicPr/>
          <p:nvPr/>
        </p:nvPicPr>
        <p:blipFill>
          <a:blip r:embed="rId6"/>
          <a:stretch/>
        </p:blipFill>
        <p:spPr>
          <a:xfrm>
            <a:off x="5931000" y="5003640"/>
            <a:ext cx="215640" cy="202680"/>
          </a:xfrm>
          <a:prstGeom prst="rect">
            <a:avLst/>
          </a:prstGeom>
          <a:ln w="0">
            <a:noFill/>
          </a:ln>
        </p:spPr>
      </p:pic>
      <p:pic>
        <p:nvPicPr>
          <p:cNvPr id="179" name="object 7"/>
          <p:cNvPicPr/>
          <p:nvPr/>
        </p:nvPicPr>
        <p:blipFill>
          <a:blip r:embed="rId7"/>
          <a:stretch/>
        </p:blipFill>
        <p:spPr>
          <a:xfrm>
            <a:off x="13525560" y="4267080"/>
            <a:ext cx="596520" cy="34272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45560" y="684000"/>
            <a:ext cx="5181840" cy="1642680"/>
          </a:xfrm>
          <a:prstGeom prst="rect">
            <a:avLst/>
          </a:prstGeom>
          <a:noFill/>
          <a:ln w="0">
            <a:noFill/>
          </a:ln>
        </p:spPr>
        <p:txBody>
          <a:bodyPr lIns="0" tIns="140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11"/>
              </a:spcBef>
              <a:buNone/>
            </a:pPr>
            <a:r>
              <a:rPr lang="fr-FR" sz="4500" b="0" strike="noStrike" spc="-111">
                <a:solidFill>
                  <a:srgbClr val="2D2D2D"/>
                </a:solidFill>
                <a:latin typeface="Arial MT"/>
              </a:rPr>
              <a:t>Le</a:t>
            </a:r>
            <a:r>
              <a:rPr lang="fr-FR" sz="4500" b="0" strike="noStrike" spc="-242">
                <a:solidFill>
                  <a:srgbClr val="2D2D2D"/>
                </a:solidFill>
                <a:latin typeface="Arial MT"/>
              </a:rPr>
              <a:t> </a:t>
            </a:r>
            <a:r>
              <a:rPr lang="fr-FR" sz="4500" b="0" strike="noStrike" spc="-1">
                <a:solidFill>
                  <a:srgbClr val="2F2F2F"/>
                </a:solidFill>
                <a:latin typeface="Arial MT"/>
              </a:rPr>
              <a:t>choix</a:t>
            </a:r>
            <a:r>
              <a:rPr lang="fr-FR" sz="4500" b="0" strike="noStrike" spc="137">
                <a:solidFill>
                  <a:srgbClr val="2F2F2F"/>
                </a:solidFill>
                <a:latin typeface="Arial MT"/>
              </a:rPr>
              <a:t> </a:t>
            </a:r>
            <a:r>
              <a:rPr lang="fr-FR" sz="4500" b="0" strike="noStrike" spc="-55">
                <a:solidFill>
                  <a:srgbClr val="2B2B2B"/>
                </a:solidFill>
                <a:latin typeface="Arial MT"/>
              </a:rPr>
              <a:t>de</a:t>
            </a:r>
            <a:r>
              <a:rPr lang="fr-FR" sz="4500" b="0" strike="noStrike" spc="-225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4500" b="0" strike="noStrike" spc="-1">
                <a:solidFill>
                  <a:srgbClr val="2A2A2A"/>
                </a:solidFill>
                <a:latin typeface="Arial MT"/>
              </a:rPr>
              <a:t>l'expert</a:t>
            </a:r>
            <a:r>
              <a:rPr lang="fr-FR" sz="4500" b="0" strike="noStrike" spc="-46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4500" b="0" strike="noStrike" spc="-52">
                <a:solidFill>
                  <a:srgbClr val="343434"/>
                </a:solidFill>
                <a:latin typeface="Arial MT"/>
              </a:rPr>
              <a:t>:</a:t>
            </a:r>
            <a:endParaRPr lang="fr-FR" sz="4500" b="0" strike="noStrike" spc="-1">
              <a:latin typeface="Calibri"/>
            </a:endParaRPr>
          </a:p>
        </p:txBody>
      </p:sp>
      <p:sp>
        <p:nvSpPr>
          <p:cNvPr id="181" name="object 9"/>
          <p:cNvSpPr/>
          <p:nvPr/>
        </p:nvSpPr>
        <p:spPr>
          <a:xfrm>
            <a:off x="751680" y="1298520"/>
            <a:ext cx="8189280" cy="134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4350" b="0" strike="noStrike" spc="-1">
                <a:solidFill>
                  <a:srgbClr val="313131"/>
                </a:solidFill>
                <a:latin typeface="Arial MT"/>
              </a:rPr>
              <a:t>la</a:t>
            </a:r>
            <a:r>
              <a:rPr lang="fr-FR" sz="4350" b="0" strike="noStrike" spc="-197">
                <a:solidFill>
                  <a:srgbClr val="313131"/>
                </a:solidFill>
                <a:latin typeface="Arial MT"/>
              </a:rPr>
              <a:t> </a:t>
            </a:r>
            <a:r>
              <a:rPr lang="fr-FR" sz="4350" b="0" strike="noStrike" spc="-1">
                <a:solidFill>
                  <a:srgbClr val="2B2B2B"/>
                </a:solidFill>
                <a:latin typeface="Arial MT"/>
              </a:rPr>
              <a:t>puissance</a:t>
            </a:r>
            <a:r>
              <a:rPr lang="fr-FR" sz="4350" b="0" strike="noStrike" spc="89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4350" b="0" strike="noStrike" spc="-1">
                <a:solidFill>
                  <a:srgbClr val="2F2F2F"/>
                </a:solidFill>
                <a:latin typeface="Arial MT"/>
              </a:rPr>
              <a:t>de</a:t>
            </a:r>
            <a:r>
              <a:rPr lang="fr-FR" sz="4350" b="0" strike="noStrike" spc="-197">
                <a:solidFill>
                  <a:srgbClr val="2F2F2F"/>
                </a:solidFill>
                <a:latin typeface="Arial MT"/>
              </a:rPr>
              <a:t> </a:t>
            </a:r>
            <a:r>
              <a:rPr lang="fr-FR" sz="4350" b="0" strike="noStrike" spc="-270">
                <a:solidFill>
                  <a:srgbClr val="2B2B2B"/>
                </a:solidFill>
                <a:latin typeface="Arial MT"/>
              </a:rPr>
              <a:t>OR-</a:t>
            </a:r>
            <a:r>
              <a:rPr lang="fr-FR" sz="4350" b="0" strike="noStrike" spc="-160">
                <a:solidFill>
                  <a:srgbClr val="2B2B2B"/>
                </a:solidFill>
                <a:latin typeface="Arial MT"/>
              </a:rPr>
              <a:t>Tools</a:t>
            </a:r>
            <a:r>
              <a:rPr lang="fr-FR" sz="4350" b="0" strike="noStrike" spc="194">
                <a:solidFill>
                  <a:srgbClr val="2B2B2B"/>
                </a:solidFill>
                <a:latin typeface="Arial MT"/>
              </a:rPr>
              <a:t> </a:t>
            </a:r>
            <a:r>
              <a:rPr lang="fr-FR" sz="4350" b="0" strike="noStrike" spc="-256">
                <a:solidFill>
                  <a:srgbClr val="2F2F2F"/>
                </a:solidFill>
                <a:latin typeface="Arial MT"/>
              </a:rPr>
              <a:t>CP-</a:t>
            </a:r>
            <a:r>
              <a:rPr lang="fr-FR" sz="4350" b="0" strike="noStrike" spc="-316">
                <a:solidFill>
                  <a:srgbClr val="2F2F2F"/>
                </a:solidFill>
                <a:latin typeface="Arial MT"/>
              </a:rPr>
              <a:t>SAT</a:t>
            </a:r>
            <a:endParaRPr lang="fr-FR" sz="4350" b="0" strike="noStrike" spc="-1">
              <a:latin typeface="Arial"/>
            </a:endParaRPr>
          </a:p>
        </p:txBody>
      </p:sp>
      <p:sp>
        <p:nvSpPr>
          <p:cNvPr id="182" name="object 10"/>
          <p:cNvSpPr/>
          <p:nvPr/>
        </p:nvSpPr>
        <p:spPr>
          <a:xfrm>
            <a:off x="745920" y="2374560"/>
            <a:ext cx="3945600" cy="130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1680" rIns="0" bIns="0" anchor="t">
            <a:spAutoFit/>
          </a:bodyPr>
          <a:lstStyle/>
          <a:p>
            <a:pPr marL="14760" indent="-2520">
              <a:lnSpc>
                <a:spcPts val="2500"/>
              </a:lnSpc>
              <a:spcBef>
                <a:spcPts val="249"/>
              </a:spcBef>
              <a:tabLst>
                <a:tab pos="0" algn="l"/>
              </a:tabLst>
            </a:pPr>
            <a:r>
              <a:rPr lang="fr-FR" sz="2150" b="0" strike="noStrike" spc="-32">
                <a:latin typeface="Cambria"/>
              </a:rPr>
              <a:t>Pour</a:t>
            </a:r>
            <a:r>
              <a:rPr lang="fr-FR" sz="2150" b="0" strike="noStrike" spc="-46">
                <a:latin typeface="Cambria"/>
              </a:rPr>
              <a:t> </a:t>
            </a:r>
            <a:r>
              <a:rPr lang="fr-FR" sz="2150" b="0" strike="noStrike" spc="-55">
                <a:latin typeface="Cambria"/>
              </a:rPr>
              <a:t>résoudre</a:t>
            </a:r>
            <a:r>
              <a:rPr lang="fr-FR" sz="2150" b="0" strike="noStrike" spc="18">
                <a:latin typeface="Cambria"/>
              </a:rPr>
              <a:t> </a:t>
            </a:r>
            <a:r>
              <a:rPr lang="fr-FR" sz="2150" b="0" strike="noStrike" spc="-1">
                <a:latin typeface="Cambria"/>
              </a:rPr>
              <a:t>ce</a:t>
            </a:r>
            <a:r>
              <a:rPr lang="fr-FR" sz="2150" b="0" strike="noStrike" spc="-111">
                <a:latin typeface="Cambria"/>
              </a:rPr>
              <a:t> </a:t>
            </a:r>
            <a:r>
              <a:rPr lang="fr-FR" sz="2150" b="0" strike="noStrike" spc="-35">
                <a:latin typeface="Cambria"/>
              </a:rPr>
              <a:t>problème</a:t>
            </a:r>
            <a:r>
              <a:rPr lang="fr-FR" sz="2150" b="0" strike="noStrike" spc="-66">
                <a:latin typeface="Cambria"/>
              </a:rPr>
              <a:t> </a:t>
            </a:r>
            <a:r>
              <a:rPr lang="fr-FR" sz="2150" b="0" strike="noStrike" spc="-591">
                <a:latin typeface="Cambria"/>
              </a:rPr>
              <a:t>NP—</a:t>
            </a:r>
            <a:r>
              <a:rPr lang="fr-FR" sz="2150" b="0" strike="noStrike" spc="-12">
                <a:latin typeface="Cambria"/>
              </a:rPr>
              <a:t> difficile,</a:t>
            </a:r>
            <a:r>
              <a:rPr lang="fr-FR" sz="2150" b="0" strike="noStrike" spc="18">
                <a:latin typeface="Cambria"/>
              </a:rPr>
              <a:t> </a:t>
            </a:r>
            <a:r>
              <a:rPr lang="fr-FR" sz="2150" b="0" strike="noStrike" spc="-12">
                <a:latin typeface="Cambria"/>
              </a:rPr>
              <a:t>nous</a:t>
            </a:r>
            <a:r>
              <a:rPr lang="fr-FR" sz="2150" b="0" strike="noStrike" spc="-100">
                <a:latin typeface="Cambria"/>
              </a:rPr>
              <a:t> </a:t>
            </a:r>
            <a:r>
              <a:rPr lang="fr-FR" sz="2150" b="0" strike="noStrike" spc="-52">
                <a:latin typeface="Cambria"/>
              </a:rPr>
              <a:t>avons</a:t>
            </a:r>
            <a:r>
              <a:rPr lang="fr-FR" sz="2150" b="0" strike="noStrike" spc="-55">
                <a:latin typeface="Cambria"/>
              </a:rPr>
              <a:t> </a:t>
            </a:r>
            <a:r>
              <a:rPr lang="fr-FR" sz="2150" b="0" strike="noStrike" spc="-32">
                <a:latin typeface="Cambria"/>
              </a:rPr>
              <a:t>utilisé</a:t>
            </a:r>
            <a:r>
              <a:rPr lang="fr-FR" sz="2150" b="0" strike="noStrike" spc="-72">
                <a:latin typeface="Cambria"/>
              </a:rPr>
              <a:t> </a:t>
            </a:r>
            <a:r>
              <a:rPr lang="fr-FR" sz="2150" b="0" strike="noStrike" spc="-86">
                <a:latin typeface="Cambria"/>
              </a:rPr>
              <a:t>CP-</a:t>
            </a:r>
            <a:r>
              <a:rPr lang="fr-FR" sz="2150" b="0" strike="noStrike" spc="-41">
                <a:latin typeface="Cambria"/>
              </a:rPr>
              <a:t>SAT, </a:t>
            </a:r>
            <a:r>
              <a:rPr lang="fr-FR" sz="2200" b="0" strike="noStrike" spc="-1">
                <a:latin typeface="Cambria"/>
              </a:rPr>
              <a:t>le</a:t>
            </a:r>
            <a:r>
              <a:rPr lang="fr-FR" sz="2200" b="0" strike="noStrike" spc="-92">
                <a:latin typeface="Cambria"/>
              </a:rPr>
              <a:t> solveur</a:t>
            </a:r>
            <a:r>
              <a:rPr lang="fr-FR" sz="2200" b="0" strike="noStrike" spc="4">
                <a:latin typeface="Cambria"/>
              </a:rPr>
              <a:t> </a:t>
            </a:r>
            <a:r>
              <a:rPr lang="fr-FR" sz="2200" b="0" strike="noStrike" spc="-52">
                <a:latin typeface="Cambria"/>
              </a:rPr>
              <a:t>de</a:t>
            </a:r>
            <a:r>
              <a:rPr lang="fr-FR" sz="2200" b="0" strike="noStrike" spc="-72">
                <a:latin typeface="Cambria"/>
              </a:rPr>
              <a:t> </a:t>
            </a:r>
            <a:r>
              <a:rPr lang="fr-FR" sz="2200" b="0" strike="noStrike" spc="-86">
                <a:latin typeface="Cambria"/>
              </a:rPr>
              <a:t>programmation</a:t>
            </a:r>
            <a:r>
              <a:rPr lang="fr-FR" sz="2200" b="0" strike="noStrike" spc="63">
                <a:latin typeface="Cambria"/>
              </a:rPr>
              <a:t> </a:t>
            </a:r>
            <a:r>
              <a:rPr lang="fr-FR" sz="2200" b="0" strike="noStrike" spc="-26">
                <a:latin typeface="Cambria"/>
              </a:rPr>
              <a:t>par </a:t>
            </a:r>
            <a:r>
              <a:rPr lang="fr-FR" sz="2150" b="0" strike="noStrike" spc="-41">
                <a:latin typeface="Cambria"/>
              </a:rPr>
              <a:t>contraintes</a:t>
            </a:r>
            <a:r>
              <a:rPr lang="fr-FR" sz="2150" b="0" strike="noStrike" spc="-52">
                <a:latin typeface="Cambria"/>
              </a:rPr>
              <a:t> </a:t>
            </a:r>
            <a:r>
              <a:rPr lang="fr-FR" sz="2150" b="0" strike="noStrike" spc="-32">
                <a:latin typeface="Cambria"/>
              </a:rPr>
              <a:t>de</a:t>
            </a:r>
            <a:r>
              <a:rPr lang="fr-FR" sz="2150" b="0" strike="noStrike" spc="-92">
                <a:latin typeface="Cambria"/>
              </a:rPr>
              <a:t> </a:t>
            </a:r>
            <a:r>
              <a:rPr lang="fr-FR" sz="2150" b="0" strike="noStrike" spc="-1">
                <a:latin typeface="Cambria"/>
              </a:rPr>
              <a:t>Google</a:t>
            </a:r>
            <a:r>
              <a:rPr lang="fr-FR" sz="2150" b="0" strike="noStrike" spc="-41">
                <a:latin typeface="Cambria"/>
              </a:rPr>
              <a:t> </a:t>
            </a:r>
            <a:r>
              <a:rPr lang="fr-FR" sz="2150" b="0" strike="noStrike" spc="-97">
                <a:latin typeface="Cambria"/>
              </a:rPr>
              <a:t>OR-</a:t>
            </a:r>
            <a:r>
              <a:rPr lang="fr-FR" sz="2150" b="0" strike="noStrike" spc="-12">
                <a:latin typeface="Cambria"/>
              </a:rPr>
              <a:t>Tools.</a:t>
            </a:r>
            <a:endParaRPr lang="fr-FR" sz="2150" b="0" strike="noStrike" spc="-1">
              <a:latin typeface="Arial"/>
            </a:endParaRPr>
          </a:p>
        </p:txBody>
      </p:sp>
      <p:sp>
        <p:nvSpPr>
          <p:cNvPr id="183" name="object 11"/>
          <p:cNvSpPr/>
          <p:nvPr/>
        </p:nvSpPr>
        <p:spPr>
          <a:xfrm>
            <a:off x="768600" y="4113720"/>
            <a:ext cx="3781080" cy="418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lang="fr-FR" sz="2900" b="0" strike="noStrike" spc="-12">
                <a:solidFill>
                  <a:srgbClr val="1C1C1C"/>
                </a:solidFill>
                <a:latin typeface="Times New Roman"/>
              </a:rPr>
              <a:t>Fonctionnement</a:t>
            </a:r>
            <a:endParaRPr lang="fr-FR" sz="2900" b="0" strike="noStrike" spc="-1">
              <a:latin typeface="Arial"/>
            </a:endParaRPr>
          </a:p>
          <a:p>
            <a:pPr marL="498960" indent="-251640">
              <a:lnSpc>
                <a:spcPts val="2401"/>
              </a:lnSpc>
              <a:spcBef>
                <a:spcPts val="1100"/>
              </a:spcBef>
              <a:buClr>
                <a:srgbClr val="000000"/>
              </a:buClr>
              <a:buFont typeface="StarSymbol"/>
              <a:buAutoNum type="arabicPeriod"/>
              <a:tabLst>
                <a:tab pos="498960" algn="l"/>
                <a:tab pos="509400" algn="l"/>
              </a:tabLst>
            </a:pPr>
            <a:r>
              <a:rPr lang="fr-FR" sz="2200" b="0" strike="noStrike" spc="-1">
                <a:latin typeface="Cambria"/>
              </a:rPr>
              <a:t>	Modélisation:</a:t>
            </a:r>
            <a:r>
              <a:rPr lang="fr-FR" sz="2200" b="0" strike="noStrike" spc="-52">
                <a:latin typeface="Cambria"/>
              </a:rPr>
              <a:t> </a:t>
            </a:r>
            <a:r>
              <a:rPr lang="fr-FR" sz="2200" b="0" strike="noStrike" spc="-1">
                <a:latin typeface="Cambria"/>
              </a:rPr>
              <a:t>Le</a:t>
            </a:r>
            <a:r>
              <a:rPr lang="fr-FR" sz="2200" b="0" strike="noStrike" spc="-120">
                <a:latin typeface="Cambria"/>
              </a:rPr>
              <a:t> </a:t>
            </a:r>
            <a:r>
              <a:rPr lang="fr-FR" sz="2200" b="0" strike="noStrike" spc="-12">
                <a:latin typeface="Cambria"/>
              </a:rPr>
              <a:t>problème </a:t>
            </a:r>
            <a:r>
              <a:rPr lang="fr-FR" sz="2200" b="0" strike="noStrike" spc="-41">
                <a:latin typeface="Cambria"/>
              </a:rPr>
              <a:t>est</a:t>
            </a:r>
            <a:r>
              <a:rPr lang="fr-FR" sz="2200" b="0" strike="noStrike" spc="-86">
                <a:latin typeface="Cambria"/>
              </a:rPr>
              <a:t> </a:t>
            </a:r>
            <a:r>
              <a:rPr lang="fr-FR" sz="2200" b="0" strike="noStrike" spc="-55">
                <a:latin typeface="Cambria"/>
              </a:rPr>
              <a:t>décrit</a:t>
            </a:r>
            <a:r>
              <a:rPr lang="fr-FR" sz="2200" b="0" strike="noStrike" spc="-12">
                <a:latin typeface="Cambria"/>
              </a:rPr>
              <a:t> </a:t>
            </a:r>
            <a:r>
              <a:rPr lang="fr-FR" sz="2200" b="0" strike="noStrike" spc="-60">
                <a:latin typeface="Cambria"/>
              </a:rPr>
              <a:t>avec </a:t>
            </a:r>
            <a:r>
              <a:rPr lang="fr-FR" sz="2200" b="0" strike="noStrike" spc="-35">
                <a:latin typeface="Cambria"/>
              </a:rPr>
              <a:t>des</a:t>
            </a:r>
            <a:r>
              <a:rPr lang="fr-FR" sz="2200" b="0" strike="noStrike" spc="-66">
                <a:latin typeface="Cambria"/>
              </a:rPr>
              <a:t> </a:t>
            </a:r>
            <a:r>
              <a:rPr lang="fr-FR" sz="2200" b="0" strike="noStrike" spc="-12">
                <a:latin typeface="Cambria"/>
              </a:rPr>
              <a:t>variables </a:t>
            </a:r>
            <a:r>
              <a:rPr lang="fr-FR" sz="2200" b="0" strike="noStrike" spc="-60">
                <a:latin typeface="Cambria"/>
              </a:rPr>
              <a:t>(entières,</a:t>
            </a:r>
            <a:r>
              <a:rPr lang="fr-FR" sz="2200" b="0" strike="noStrike" spc="-7">
                <a:latin typeface="Cambria"/>
              </a:rPr>
              <a:t> </a:t>
            </a:r>
            <a:r>
              <a:rPr lang="fr-FR" sz="2200" b="0" strike="noStrike" spc="-60">
                <a:latin typeface="Cambria"/>
              </a:rPr>
              <a:t>booléennes) </a:t>
            </a:r>
            <a:r>
              <a:rPr lang="fr-FR" sz="2200" b="0" strike="noStrike" spc="-12">
                <a:latin typeface="Cambria"/>
              </a:rPr>
              <a:t>et</a:t>
            </a:r>
            <a:r>
              <a:rPr lang="fr-FR" sz="2200" b="0" strike="noStrike" spc="-72">
                <a:latin typeface="Cambria"/>
              </a:rPr>
              <a:t> </a:t>
            </a:r>
            <a:r>
              <a:rPr lang="fr-FR" sz="2200" b="0" strike="noStrike" spc="-26">
                <a:latin typeface="Cambria"/>
              </a:rPr>
              <a:t>des </a:t>
            </a:r>
            <a:r>
              <a:rPr lang="fr-FR" sz="2200" b="0" strike="noStrike" spc="-12">
                <a:latin typeface="Cambria"/>
              </a:rPr>
              <a:t>contraintes.</a:t>
            </a:r>
            <a:endParaRPr lang="fr-FR" sz="2200" b="0" strike="noStrike" spc="-1">
              <a:latin typeface="Arial"/>
            </a:endParaRPr>
          </a:p>
          <a:p>
            <a:pPr marL="499680" indent="-259200">
              <a:lnSpc>
                <a:spcPct val="85000"/>
              </a:lnSpc>
              <a:spcBef>
                <a:spcPts val="870"/>
              </a:spcBef>
              <a:buClr>
                <a:srgbClr val="000000"/>
              </a:buClr>
              <a:buFont typeface="StarSymbol"/>
              <a:buAutoNum type="arabicPeriod"/>
              <a:tabLst>
                <a:tab pos="499680" algn="l"/>
                <a:tab pos="507960" algn="l"/>
              </a:tabLst>
            </a:pPr>
            <a:r>
              <a:rPr lang="fr-FR" sz="2350" b="0" strike="noStrike" spc="-1">
                <a:latin typeface="Times New Roman"/>
              </a:rPr>
              <a:t>	</a:t>
            </a:r>
            <a:r>
              <a:rPr lang="fr-FR" sz="2350" b="0" strike="noStrike" spc="-26">
                <a:latin typeface="Times New Roman"/>
              </a:rPr>
              <a:t>Résolution:</a:t>
            </a:r>
            <a:r>
              <a:rPr lang="fr-FR" sz="2350" b="0" strike="noStrike" spc="-21">
                <a:latin typeface="Times New Roman"/>
              </a:rPr>
              <a:t> </a:t>
            </a:r>
            <a:r>
              <a:rPr lang="fr-FR" sz="2350" b="0" strike="noStrike" spc="-185">
                <a:latin typeface="Times New Roman"/>
              </a:rPr>
              <a:t>Le</a:t>
            </a:r>
            <a:r>
              <a:rPr lang="fr-FR" sz="2350" b="0" strike="noStrike" spc="-106">
                <a:latin typeface="Times New Roman"/>
              </a:rPr>
              <a:t> </a:t>
            </a:r>
            <a:r>
              <a:rPr lang="fr-FR" sz="2350" b="0" strike="noStrike" spc="-12">
                <a:latin typeface="Times New Roman"/>
              </a:rPr>
              <a:t>solveur </a:t>
            </a:r>
            <a:r>
              <a:rPr lang="fr-FR" sz="2350" b="0" strike="noStrike" spc="-55">
                <a:latin typeface="Times New Roman"/>
              </a:rPr>
              <a:t>explore</a:t>
            </a:r>
            <a:r>
              <a:rPr lang="fr-FR" sz="2350" b="0" strike="noStrike" spc="-97">
                <a:latin typeface="Times New Roman"/>
              </a:rPr>
              <a:t> </a:t>
            </a:r>
            <a:r>
              <a:rPr lang="fr-FR" sz="2350" b="0" strike="noStrike" spc="-46">
                <a:latin typeface="Times New Roman"/>
              </a:rPr>
              <a:t>l'espace</a:t>
            </a:r>
            <a:r>
              <a:rPr lang="fr-FR" sz="2350" b="0" strike="noStrike" spc="-15">
                <a:latin typeface="Times New Roman"/>
              </a:rPr>
              <a:t> </a:t>
            </a:r>
            <a:r>
              <a:rPr lang="fr-FR" sz="2350" b="0" strike="noStrike" spc="-26">
                <a:latin typeface="Times New Roman"/>
              </a:rPr>
              <a:t>des </a:t>
            </a:r>
            <a:r>
              <a:rPr lang="fr-FR" sz="2300" b="0" strike="noStrike" spc="-12">
                <a:latin typeface="Times New Roman"/>
              </a:rPr>
              <a:t>solutions</a:t>
            </a:r>
            <a:r>
              <a:rPr lang="fr-FR" sz="2300" b="0" strike="noStrike" spc="-52">
                <a:latin typeface="Times New Roman"/>
              </a:rPr>
              <a:t> </a:t>
            </a:r>
            <a:r>
              <a:rPr lang="fr-FR" sz="2300" b="0" strike="noStrike" spc="-1">
                <a:latin typeface="Times New Roman"/>
              </a:rPr>
              <a:t>pour</a:t>
            </a:r>
            <a:r>
              <a:rPr lang="fr-FR" sz="2300" b="0" strike="noStrike" spc="-140">
                <a:latin typeface="Times New Roman"/>
              </a:rPr>
              <a:t> </a:t>
            </a:r>
            <a:r>
              <a:rPr lang="fr-FR" sz="2300" b="0" strike="noStrike" spc="-12">
                <a:latin typeface="Times New Roman"/>
              </a:rPr>
              <a:t>trouver</a:t>
            </a:r>
            <a:r>
              <a:rPr lang="fr-FR" sz="2300" b="0" strike="noStrike" spc="-1">
                <a:latin typeface="Times New Roman"/>
              </a:rPr>
              <a:t> </a:t>
            </a:r>
            <a:r>
              <a:rPr lang="fr-FR" sz="2300" b="0" strike="noStrike" spc="-26">
                <a:latin typeface="Times New Roman"/>
              </a:rPr>
              <a:t>une </a:t>
            </a:r>
            <a:r>
              <a:rPr lang="fr-FR" sz="2350" b="0" strike="noStrike" spc="-52">
                <a:latin typeface="Times New Roman"/>
              </a:rPr>
              <a:t>affectation </a:t>
            </a:r>
            <a:r>
              <a:rPr lang="fr-FR" sz="2350" b="0" strike="noStrike" spc="-41">
                <a:latin typeface="Times New Roman"/>
              </a:rPr>
              <a:t>optimale</a:t>
            </a:r>
            <a:r>
              <a:rPr lang="fr-FR" sz="2350" b="0" strike="noStrike" spc="-26">
                <a:latin typeface="Times New Roman"/>
              </a:rPr>
              <a:t> </a:t>
            </a:r>
            <a:r>
              <a:rPr lang="fr-FR" sz="2350" b="0" strike="noStrike" spc="-26">
                <a:solidFill>
                  <a:srgbClr val="0E0E0E"/>
                </a:solidFill>
                <a:latin typeface="Times New Roman"/>
              </a:rPr>
              <a:t>ou </a:t>
            </a:r>
            <a:r>
              <a:rPr lang="fr-FR" sz="2350" b="0" strike="noStrike" spc="-46">
                <a:latin typeface="Times New Roman"/>
              </a:rPr>
              <a:t>réalisable</a:t>
            </a:r>
            <a:r>
              <a:rPr lang="fr-FR" sz="2350" b="0" strike="noStrike" spc="-41">
                <a:latin typeface="Times New Roman"/>
              </a:rPr>
              <a:t> </a:t>
            </a:r>
            <a:r>
              <a:rPr lang="fr-FR" sz="2350" b="0" strike="noStrike" spc="-60">
                <a:latin typeface="Times New Roman"/>
              </a:rPr>
              <a:t>qui</a:t>
            </a:r>
            <a:r>
              <a:rPr lang="fr-FR" sz="2350" b="0" strike="noStrike" spc="-92">
                <a:latin typeface="Times New Roman"/>
              </a:rPr>
              <a:t> </a:t>
            </a:r>
            <a:r>
              <a:rPr lang="fr-FR" sz="2350" b="0" strike="noStrike" spc="-46">
                <a:latin typeface="Times New Roman"/>
              </a:rPr>
              <a:t>satisfait</a:t>
            </a:r>
            <a:r>
              <a:rPr lang="fr-FR" sz="2350" b="0" strike="noStrike" spc="-75">
                <a:latin typeface="Times New Roman"/>
              </a:rPr>
              <a:t> </a:t>
            </a:r>
            <a:r>
              <a:rPr lang="fr-FR" sz="2350" b="0" strike="noStrike" spc="-12">
                <a:latin typeface="Times New Roman"/>
              </a:rPr>
              <a:t>toutes </a:t>
            </a:r>
            <a:r>
              <a:rPr lang="fr-FR" sz="2200" b="0" strike="noStrike" spc="-1">
                <a:latin typeface="Times New Roman"/>
              </a:rPr>
              <a:t>les</a:t>
            </a:r>
            <a:r>
              <a:rPr lang="fr-FR" sz="2200" b="0" strike="noStrike" spc="-21">
                <a:latin typeface="Times New Roman"/>
              </a:rPr>
              <a:t> </a:t>
            </a:r>
            <a:r>
              <a:rPr lang="fr-FR" sz="2200" b="0" strike="noStrike" spc="-12">
                <a:latin typeface="Times New Roman"/>
              </a:rPr>
              <a:t>contraintes.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184" name="object 12"/>
          <p:cNvSpPr/>
          <p:nvPr/>
        </p:nvSpPr>
        <p:spPr>
          <a:xfrm>
            <a:off x="6053040" y="2349000"/>
            <a:ext cx="1161000" cy="93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5040" algn="ctr">
              <a:lnSpc>
                <a:spcPts val="2415"/>
              </a:lnSpc>
              <a:spcBef>
                <a:spcPts val="99"/>
              </a:spcBef>
            </a:pPr>
            <a:r>
              <a:rPr lang="fr-FR" sz="2150" b="0" strike="noStrike" spc="-531">
                <a:solidFill>
                  <a:srgbClr val="161616"/>
                </a:solidFill>
                <a:latin typeface="Consolas"/>
              </a:rPr>
              <a:t>1.</a:t>
            </a:r>
            <a:endParaRPr lang="fr-FR" sz="2150" b="0" strike="noStrike" spc="-1">
              <a:latin typeface="Arial"/>
            </a:endParaRPr>
          </a:p>
          <a:p>
            <a:pPr marL="5040" algn="ctr">
              <a:lnSpc>
                <a:spcPts val="2441"/>
              </a:lnSpc>
            </a:pPr>
            <a:r>
              <a:rPr lang="fr-FR" sz="2300" b="0" strike="noStrike" spc="-12">
                <a:latin typeface="Times New Roman"/>
              </a:rPr>
              <a:t>Problème</a:t>
            </a:r>
            <a:endParaRPr lang="fr-FR" sz="2300" b="0" strike="noStrike" spc="-1">
              <a:latin typeface="Arial"/>
            </a:endParaRPr>
          </a:p>
          <a:p>
            <a:pPr marL="5040" algn="ctr">
              <a:lnSpc>
                <a:spcPts val="2424"/>
              </a:lnSpc>
            </a:pPr>
            <a:r>
              <a:rPr lang="fr-FR" sz="2150" b="0" strike="noStrike" spc="-21">
                <a:latin typeface="Times New Roman"/>
              </a:rPr>
              <a:t>Réel</a:t>
            </a:r>
            <a:endParaRPr lang="fr-FR" sz="2150" b="0" strike="noStrike" spc="-1">
              <a:latin typeface="Arial"/>
            </a:endParaRPr>
          </a:p>
        </p:txBody>
      </p:sp>
      <p:sp>
        <p:nvSpPr>
          <p:cNvPr id="185" name="object 13"/>
          <p:cNvSpPr/>
          <p:nvPr/>
        </p:nvSpPr>
        <p:spPr>
          <a:xfrm>
            <a:off x="8776080" y="2349000"/>
            <a:ext cx="1774440" cy="94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54720" algn="ctr">
              <a:lnSpc>
                <a:spcPts val="2390"/>
              </a:lnSpc>
              <a:spcBef>
                <a:spcPts val="99"/>
              </a:spcBef>
            </a:pPr>
            <a:r>
              <a:rPr lang="fr-FR" sz="2150" b="0" strike="noStrike" spc="-26">
                <a:solidFill>
                  <a:srgbClr val="1C1C1C"/>
                </a:solidFill>
                <a:latin typeface="Calibri"/>
              </a:rPr>
              <a:t>2.</a:t>
            </a:r>
            <a:endParaRPr lang="fr-FR" sz="2150" b="0" strike="noStrike" spc="-1">
              <a:latin typeface="Arial"/>
            </a:endParaRPr>
          </a:p>
          <a:p>
            <a:pPr marL="12600" indent="24120" algn="ctr">
              <a:lnSpc>
                <a:spcPts val="2299"/>
              </a:lnSpc>
              <a:spcBef>
                <a:spcPts val="320"/>
              </a:spcBef>
              <a:tabLst>
                <a:tab pos="0" algn="l"/>
              </a:tabLst>
            </a:pPr>
            <a:r>
              <a:rPr lang="fr-FR" sz="2350" b="0" strike="noStrike" spc="-12">
                <a:latin typeface="Calibri"/>
              </a:rPr>
              <a:t>Modèle </a:t>
            </a:r>
            <a:r>
              <a:rPr lang="fr-FR" sz="2350" b="0" strike="noStrike" spc="-55">
                <a:latin typeface="Calibri"/>
              </a:rPr>
              <a:t>Mathématique</a:t>
            </a:r>
            <a:endParaRPr lang="fr-FR" sz="2350" b="0" strike="noStrike" spc="-1">
              <a:latin typeface="Arial"/>
            </a:endParaRPr>
          </a:p>
        </p:txBody>
      </p:sp>
      <p:sp>
        <p:nvSpPr>
          <p:cNvPr id="186" name="object 14"/>
          <p:cNvSpPr/>
          <p:nvPr/>
        </p:nvSpPr>
        <p:spPr>
          <a:xfrm>
            <a:off x="9039600" y="4449600"/>
            <a:ext cx="126252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50040">
              <a:lnSpc>
                <a:spcPts val="2276"/>
              </a:lnSpc>
              <a:spcBef>
                <a:spcPts val="111"/>
              </a:spcBef>
            </a:pPr>
            <a:r>
              <a:rPr lang="fr-FR" sz="2000" b="0" strike="noStrike" spc="-21">
                <a:latin typeface="Cambria"/>
              </a:rPr>
              <a:t>Variab1es+</a:t>
            </a:r>
            <a:endParaRPr lang="fr-FR" sz="2000" b="0" strike="noStrike" spc="-1">
              <a:latin typeface="Arial"/>
            </a:endParaRPr>
          </a:p>
          <a:p>
            <a:pPr marL="12600">
              <a:lnSpc>
                <a:spcPts val="2336"/>
              </a:lnSpc>
            </a:pPr>
            <a:r>
              <a:rPr lang="fr-FR" sz="2050" b="0" strike="noStrike" spc="-46">
                <a:latin typeface="Cambria"/>
              </a:rPr>
              <a:t>Contraintes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187" name="object 15"/>
          <p:cNvSpPr/>
          <p:nvPr/>
        </p:nvSpPr>
        <p:spPr>
          <a:xfrm>
            <a:off x="7111080" y="5075640"/>
            <a:ext cx="156960" cy="32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fr-FR" sz="2050" b="0" strike="noStrike" spc="-52">
                <a:solidFill>
                  <a:srgbClr val="758090"/>
                </a:solidFill>
                <a:latin typeface="Cambria"/>
              </a:rPr>
              <a:t>o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188" name="object 16"/>
          <p:cNvSpPr/>
          <p:nvPr/>
        </p:nvSpPr>
        <p:spPr>
          <a:xfrm>
            <a:off x="5379120" y="6100560"/>
            <a:ext cx="2979000" cy="132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426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911"/>
              </a:spcBef>
            </a:pPr>
            <a:r>
              <a:rPr lang="fr-FR" sz="2900" b="0" strike="noStrike" spc="-1">
                <a:solidFill>
                  <a:srgbClr val="212121"/>
                </a:solidFill>
                <a:latin typeface="Calibri"/>
              </a:rPr>
              <a:t>Pourquoi</a:t>
            </a:r>
            <a:r>
              <a:rPr lang="fr-FR" sz="2900" b="0" strike="noStrike" spc="128">
                <a:solidFill>
                  <a:srgbClr val="212121"/>
                </a:solidFill>
                <a:latin typeface="Calibri"/>
              </a:rPr>
              <a:t> </a:t>
            </a:r>
            <a:r>
              <a:rPr lang="fr-FR" sz="2900" b="0" strike="noStrike" spc="134">
                <a:solidFill>
                  <a:srgbClr val="212121"/>
                </a:solidFill>
                <a:latin typeface="Calibri"/>
              </a:rPr>
              <a:t>CP-</a:t>
            </a:r>
            <a:r>
              <a:rPr lang="fr-FR" sz="2900" b="0" strike="noStrike" spc="154">
                <a:solidFill>
                  <a:srgbClr val="212121"/>
                </a:solidFill>
                <a:latin typeface="Calibri"/>
              </a:rPr>
              <a:t>SAT</a:t>
            </a:r>
            <a:r>
              <a:rPr lang="fr-FR" sz="2900" b="0" strike="noStrike" spc="111">
                <a:solidFill>
                  <a:srgbClr val="212121"/>
                </a:solidFill>
                <a:latin typeface="Calibri"/>
              </a:rPr>
              <a:t> </a:t>
            </a:r>
            <a:r>
              <a:rPr lang="fr-FR" sz="2900" b="0" strike="noStrike" spc="94">
                <a:solidFill>
                  <a:srgbClr val="242424"/>
                </a:solidFill>
                <a:latin typeface="Calibri"/>
              </a:rPr>
              <a:t>?</a:t>
            </a:r>
            <a:endParaRPr lang="fr-FR" sz="2900" b="0" strike="noStrike" spc="-1">
              <a:latin typeface="Arial"/>
            </a:endParaRPr>
          </a:p>
          <a:p>
            <a:pPr marL="28440">
              <a:lnSpc>
                <a:spcPct val="100000"/>
              </a:lnSpc>
              <a:spcBef>
                <a:spcPts val="1321"/>
              </a:spcBef>
            </a:pPr>
            <a:r>
              <a:rPr lang="fr-FR" sz="3079" b="0" strike="noStrike" spc="-15" baseline="4000">
                <a:latin typeface="Times New Roman"/>
              </a:rPr>
              <a:t>A</a:t>
            </a:r>
            <a:r>
              <a:rPr lang="fr-FR" sz="2050" b="0" strike="noStrike" spc="-12">
                <a:latin typeface="Times New Roman"/>
              </a:rPr>
              <a:t>vantages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189" name="object 17"/>
          <p:cNvSpPr/>
          <p:nvPr/>
        </p:nvSpPr>
        <p:spPr>
          <a:xfrm>
            <a:off x="12029400" y="2349000"/>
            <a:ext cx="957240" cy="94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37440" algn="ctr">
              <a:lnSpc>
                <a:spcPts val="2466"/>
              </a:lnSpc>
              <a:spcBef>
                <a:spcPts val="99"/>
              </a:spcBef>
            </a:pPr>
            <a:r>
              <a:rPr lang="fr-FR" sz="2150" b="0" strike="noStrike" spc="-316">
                <a:solidFill>
                  <a:srgbClr val="111111"/>
                </a:solidFill>
                <a:latin typeface="Consolas"/>
              </a:rPr>
              <a:t>3.</a:t>
            </a:r>
            <a:endParaRPr lang="fr-FR" sz="2150" b="0" strike="noStrike" spc="-1">
              <a:latin typeface="Arial"/>
            </a:endParaRPr>
          </a:p>
          <a:p>
            <a:pPr marL="12240" indent="-9000" algn="ctr">
              <a:lnSpc>
                <a:spcPts val="2299"/>
              </a:lnSpc>
              <a:spcBef>
                <a:spcPts val="244"/>
              </a:spcBef>
              <a:tabLst>
                <a:tab pos="0" algn="l"/>
              </a:tabLst>
            </a:pPr>
            <a:r>
              <a:rPr lang="fr-FR" sz="2200" b="0" strike="noStrike" spc="-12">
                <a:latin typeface="Times New Roman"/>
              </a:rPr>
              <a:t>Solveur </a:t>
            </a:r>
            <a:r>
              <a:rPr lang="fr-FR" sz="2200" b="0" strike="noStrike" spc="-60">
                <a:latin typeface="Times New Roman"/>
              </a:rPr>
              <a:t>CP-</a:t>
            </a:r>
            <a:r>
              <a:rPr lang="fr-FR" sz="2200" b="0" strike="noStrike" spc="-52">
                <a:latin typeface="Times New Roman"/>
              </a:rPr>
              <a:t>SAT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190" name="object 18"/>
          <p:cNvSpPr/>
          <p:nvPr/>
        </p:nvSpPr>
        <p:spPr>
          <a:xfrm>
            <a:off x="11621880" y="5510160"/>
            <a:ext cx="1758600" cy="62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499680" algn="l"/>
              </a:tabLst>
            </a:pPr>
            <a:r>
              <a:rPr lang="fr-FR" sz="2000" b="0" strike="noStrike" spc="-26">
                <a:solidFill>
                  <a:srgbClr val="5B7795"/>
                </a:solidFill>
                <a:latin typeface="Calibri"/>
              </a:rPr>
              <a:t>Go</a:t>
            </a:r>
            <a:r>
              <a:rPr lang="fr-FR" sz="2000" b="0" strike="noStrike" spc="-1">
                <a:solidFill>
                  <a:srgbClr val="5B7795"/>
                </a:solidFill>
                <a:latin typeface="Calibri"/>
              </a:rPr>
              <a:t>	</a:t>
            </a:r>
            <a:r>
              <a:rPr lang="fr-FR" sz="2000" b="0" strike="noStrike" spc="-12">
                <a:solidFill>
                  <a:srgbClr val="507295"/>
                </a:solidFill>
                <a:latin typeface="Calibri"/>
              </a:rPr>
              <a:t>gle</a:t>
            </a:r>
            <a:r>
              <a:rPr lang="fr-FR" sz="2000" b="0" strike="noStrike" spc="-92">
                <a:solidFill>
                  <a:srgbClr val="507295"/>
                </a:solidFill>
                <a:latin typeface="Calibri"/>
              </a:rPr>
              <a:t> </a:t>
            </a:r>
            <a:r>
              <a:rPr lang="fr-FR" sz="2000" b="0" strike="noStrike" spc="-262">
                <a:solidFill>
                  <a:srgbClr val="696969"/>
                </a:solidFill>
                <a:latin typeface="Calibri"/>
              </a:rPr>
              <a:t>OR—</a:t>
            </a:r>
            <a:r>
              <a:rPr lang="fr-FR" sz="2000" b="0" strike="noStrike" spc="-137">
                <a:solidFill>
                  <a:srgbClr val="696969"/>
                </a:solidFill>
                <a:latin typeface="Calibri"/>
              </a:rPr>
              <a:t>Tools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191" name="object 19"/>
          <p:cNvSpPr/>
          <p:nvPr/>
        </p:nvSpPr>
        <p:spPr>
          <a:xfrm>
            <a:off x="11919960" y="6936480"/>
            <a:ext cx="2246760" cy="32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fr-FR" sz="2050" b="0" strike="noStrike" spc="63">
                <a:latin typeface="Times New Roman"/>
              </a:rPr>
              <a:t>Limites</a:t>
            </a:r>
            <a:r>
              <a:rPr lang="fr-FR" sz="2050" b="0" strike="noStrike" spc="214">
                <a:latin typeface="Times New Roman"/>
              </a:rPr>
              <a:t> </a:t>
            </a:r>
            <a:r>
              <a:rPr lang="fr-FR" sz="2050" b="0" strike="noStrike" spc="157">
                <a:latin typeface="Times New Roman"/>
              </a:rPr>
              <a:t>reconnues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192" name="object 20"/>
          <p:cNvSpPr/>
          <p:nvPr/>
        </p:nvSpPr>
        <p:spPr>
          <a:xfrm>
            <a:off x="14963400" y="2358000"/>
            <a:ext cx="1115280" cy="9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22320" algn="ctr">
              <a:lnSpc>
                <a:spcPts val="2381"/>
              </a:lnSpc>
              <a:spcBef>
                <a:spcPts val="130"/>
              </a:spcBef>
            </a:pPr>
            <a:r>
              <a:rPr lang="fr-FR" sz="2050" b="0" strike="noStrike" spc="32">
                <a:solidFill>
                  <a:srgbClr val="2A2A2A"/>
                </a:solidFill>
                <a:latin typeface="Times New Roman"/>
              </a:rPr>
              <a:t>4.</a:t>
            </a:r>
            <a:endParaRPr lang="fr-FR" sz="2050" b="0" strike="noStrike" spc="-1">
              <a:latin typeface="Arial"/>
            </a:endParaRPr>
          </a:p>
          <a:p>
            <a:pPr marL="22320" algn="ctr">
              <a:lnSpc>
                <a:spcPts val="2336"/>
              </a:lnSpc>
            </a:pPr>
            <a:r>
              <a:rPr lang="fr-FR" sz="2150" b="0" strike="noStrike" spc="-12">
                <a:latin typeface="Times New Roman"/>
              </a:rPr>
              <a:t>Solution</a:t>
            </a:r>
            <a:endParaRPr lang="fr-FR" sz="2150" b="0" strike="noStrike" spc="-1">
              <a:latin typeface="Arial"/>
            </a:endParaRPr>
          </a:p>
          <a:p>
            <a:pPr marL="22320" algn="ctr">
              <a:lnSpc>
                <a:spcPts val="2475"/>
              </a:lnSpc>
            </a:pPr>
            <a:r>
              <a:rPr lang="fr-FR" sz="2200" b="0" strike="noStrike" spc="-12">
                <a:latin typeface="Times New Roman"/>
              </a:rPr>
              <a:t>Optimale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193" name="object 21"/>
          <p:cNvSpPr/>
          <p:nvPr/>
        </p:nvSpPr>
        <p:spPr>
          <a:xfrm>
            <a:off x="11923920" y="7362720"/>
            <a:ext cx="4804560" cy="110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7440" rIns="0" bIns="0" anchor="t">
            <a:spAutoFit/>
          </a:bodyPr>
          <a:lstStyle/>
          <a:p>
            <a:pPr marL="386640" indent="-374760">
              <a:lnSpc>
                <a:spcPts val="2100"/>
              </a:lnSpc>
              <a:spcBef>
                <a:spcPts val="295"/>
              </a:spcBef>
              <a:tabLst>
                <a:tab pos="0" algn="l"/>
              </a:tabLst>
            </a:pPr>
            <a:r>
              <a:rPr lang="fr-FR" sz="1850" b="0" strike="noStrike" spc="-26">
                <a:solidFill>
                  <a:srgbClr val="9C857E"/>
                </a:solidFill>
                <a:latin typeface="Times New Roman"/>
              </a:rPr>
              <a:t>ÿ›</a:t>
            </a:r>
            <a:r>
              <a:rPr lang="fr-FR" sz="1850" b="0" strike="noStrike" spc="-1">
                <a:solidFill>
                  <a:srgbClr val="9C857E"/>
                </a:solidFill>
                <a:latin typeface="Times New Roman"/>
              </a:rPr>
              <a:t>		</a:t>
            </a:r>
            <a:r>
              <a:rPr lang="fr-FR" sz="1850" b="0" strike="noStrike" spc="-92">
                <a:latin typeface="Times New Roman"/>
              </a:rPr>
              <a:t>Le</a:t>
            </a:r>
            <a:r>
              <a:rPr lang="fr-FR" sz="1850" b="0" strike="noStrike" spc="5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temps</a:t>
            </a:r>
            <a:r>
              <a:rPr lang="fr-FR" sz="1850" b="0" strike="noStrike" spc="2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</a:t>
            </a:r>
            <a:r>
              <a:rPr lang="fr-FR" sz="1850" b="0" strike="noStrike" spc="4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résolution</a:t>
            </a:r>
            <a:r>
              <a:rPr lang="fr-FR" sz="1850" b="0" strike="noStrike" spc="21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peut</a:t>
            </a:r>
            <a:r>
              <a:rPr lang="fr-FR" sz="1850" b="0" strike="noStrike" spc="8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être</a:t>
            </a:r>
            <a:r>
              <a:rPr lang="fr-FR" sz="1850" b="0" strike="noStrike" spc="18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exponentiel </a:t>
            </a:r>
            <a:r>
              <a:rPr lang="fr-FR" sz="1850" b="0" strike="noStrike" spc="-1">
                <a:latin typeface="Times New Roman"/>
              </a:rPr>
              <a:t>dans</a:t>
            </a:r>
            <a:r>
              <a:rPr lang="fr-FR" sz="1850" b="0" strike="noStrike" spc="-3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le</a:t>
            </a:r>
            <a:r>
              <a:rPr lang="fr-FR" sz="1850" b="0" strike="noStrike" spc="11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pire</a:t>
            </a:r>
            <a:r>
              <a:rPr lang="fr-FR" sz="1850" b="0" strike="noStrike" spc="7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des</a:t>
            </a:r>
            <a:r>
              <a:rPr lang="fr-FR" sz="1850" b="0" strike="noStrike" spc="-35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cas,</a:t>
            </a:r>
            <a:r>
              <a:rPr lang="fr-FR" sz="1850" b="0" strike="noStrike" spc="8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nécessitant</a:t>
            </a:r>
            <a:r>
              <a:rPr lang="fr-FR" sz="1850" b="0" strike="noStrike" spc="111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des</a:t>
            </a:r>
            <a:r>
              <a:rPr lang="fr-FR" sz="1850" b="0" strike="noStrike" spc="-3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limites</a:t>
            </a:r>
            <a:r>
              <a:rPr lang="fr-FR" sz="1850" b="0" strike="noStrike" spc="77">
                <a:latin typeface="Times New Roman"/>
              </a:rPr>
              <a:t> </a:t>
            </a:r>
            <a:r>
              <a:rPr lang="fr-FR" sz="1850" b="0" strike="noStrike" spc="-26">
                <a:latin typeface="Times New Roman"/>
              </a:rPr>
              <a:t>de </a:t>
            </a:r>
            <a:r>
              <a:rPr lang="fr-FR" sz="1950" b="0" strike="noStrike" spc="-21">
                <a:latin typeface="Times New Roman"/>
              </a:rPr>
              <a:t>temps</a:t>
            </a:r>
            <a:r>
              <a:rPr lang="fr-FR" sz="1950" b="0" strike="noStrike" spc="-72">
                <a:latin typeface="Times New Roman"/>
              </a:rPr>
              <a:t> </a:t>
            </a:r>
            <a:r>
              <a:rPr lang="fr-FR" sz="1950" b="0" strike="noStrike" spc="-21">
                <a:latin typeface="Times New Roman"/>
              </a:rPr>
              <a:t>pour</a:t>
            </a:r>
            <a:r>
              <a:rPr lang="fr-FR" sz="1950" b="0" strike="noStrike" spc="-97">
                <a:latin typeface="Times New Roman"/>
              </a:rPr>
              <a:t> </a:t>
            </a:r>
            <a:r>
              <a:rPr lang="fr-FR" sz="1950" b="0" strike="noStrike" spc="-35">
                <a:latin typeface="Times New Roman"/>
              </a:rPr>
              <a:t>les</a:t>
            </a:r>
            <a:r>
              <a:rPr lang="fr-FR" sz="1950" b="0" strike="noStrike" spc="-86">
                <a:latin typeface="Times New Roman"/>
              </a:rPr>
              <a:t> </a:t>
            </a:r>
            <a:r>
              <a:rPr lang="fr-FR" sz="1950" b="0" strike="noStrike" spc="-12">
                <a:latin typeface="Times New Roman"/>
              </a:rPr>
              <a:t>grandes</a:t>
            </a:r>
            <a:r>
              <a:rPr lang="fr-FR" sz="1950" b="0" strike="noStrike" spc="-35">
                <a:latin typeface="Times New Roman"/>
              </a:rPr>
              <a:t> </a:t>
            </a:r>
            <a:r>
              <a:rPr lang="fr-FR" sz="1950" b="0" strike="noStrike" spc="-12">
                <a:latin typeface="Times New Roman"/>
              </a:rPr>
              <a:t>instances.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194" name="object 22"/>
          <p:cNvSpPr/>
          <p:nvPr/>
        </p:nvSpPr>
        <p:spPr>
          <a:xfrm>
            <a:off x="5401440" y="8001720"/>
            <a:ext cx="205560" cy="30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fr-FR" sz="1950" b="0" strike="noStrike" spc="-52">
                <a:solidFill>
                  <a:srgbClr val="606060"/>
                </a:solidFill>
                <a:latin typeface="Times New Roman"/>
              </a:rPr>
              <a:t>G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195" name="object 23"/>
          <p:cNvSpPr/>
          <p:nvPr/>
        </p:nvSpPr>
        <p:spPr>
          <a:xfrm>
            <a:off x="5401800" y="7362720"/>
            <a:ext cx="5912640" cy="184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7440" rIns="0" bIns="0" anchor="t">
            <a:spAutoFit/>
          </a:bodyPr>
          <a:lstStyle/>
          <a:p>
            <a:pPr marL="393840" indent="-381600">
              <a:lnSpc>
                <a:spcPts val="2100"/>
              </a:lnSpc>
              <a:spcBef>
                <a:spcPts val="295"/>
              </a:spcBef>
              <a:tabLst>
                <a:tab pos="0" algn="l"/>
              </a:tabLst>
            </a:pPr>
            <a:r>
              <a:rPr lang="fr-FR" sz="1850" b="0" strike="noStrike" spc="12">
                <a:solidFill>
                  <a:srgbClr val="666666"/>
                </a:solidFill>
                <a:latin typeface="Times New Roman"/>
              </a:rPr>
              <a:t>G</a:t>
            </a:r>
            <a:r>
              <a:rPr lang="fr-FR" sz="1850" b="0" strike="noStrike" spc="-1">
                <a:solidFill>
                  <a:srgbClr val="666666"/>
                </a:solidFill>
                <a:latin typeface="Times New Roman"/>
              </a:rPr>
              <a:t>		</a:t>
            </a:r>
            <a:r>
              <a:rPr lang="fr-FR" sz="1850" b="0" strike="noStrike" spc="63">
                <a:latin typeface="Times New Roman"/>
              </a:rPr>
              <a:t>Flexibilité:</a:t>
            </a:r>
            <a:r>
              <a:rPr lang="fr-FR" sz="1850" b="0" strike="noStrike" spc="15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Permet</a:t>
            </a:r>
            <a:r>
              <a:rPr lang="fr-FR" sz="1850" b="0" strike="noStrike" spc="15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d'ajouter</a:t>
            </a:r>
            <a:r>
              <a:rPr lang="fr-FR" sz="1850" b="0" strike="noStrike" spc="13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facilement</a:t>
            </a:r>
            <a:r>
              <a:rPr lang="fr-FR" sz="1850" b="0" strike="noStrike" spc="18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des</a:t>
            </a:r>
            <a:r>
              <a:rPr lang="fr-FR" sz="1850" b="0" strike="noStrike" spc="-21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contraintes </a:t>
            </a:r>
            <a:r>
              <a:rPr lang="fr-FR" sz="1850" b="0" strike="noStrike" spc="-1">
                <a:latin typeface="Times New Roman"/>
              </a:rPr>
              <a:t>complexes</a:t>
            </a:r>
            <a:r>
              <a:rPr lang="fr-FR" sz="1850" b="0" strike="noStrike" spc="20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(temps,</a:t>
            </a:r>
            <a:r>
              <a:rPr lang="fr-FR" sz="1850" b="0" strike="noStrike" spc="8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batterie,</a:t>
            </a:r>
            <a:r>
              <a:rPr lang="fr-FR" sz="1850" b="0" strike="noStrike" spc="83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etc.).</a:t>
            </a:r>
            <a:endParaRPr lang="fr-FR" sz="1850" b="0" strike="noStrike" spc="-1">
              <a:latin typeface="Arial"/>
            </a:endParaRPr>
          </a:p>
          <a:p>
            <a:pPr marL="402480" indent="-5040">
              <a:lnSpc>
                <a:spcPts val="2049"/>
              </a:lnSpc>
              <a:spcBef>
                <a:spcPts val="890"/>
              </a:spcBef>
              <a:tabLst>
                <a:tab pos="0" algn="l"/>
              </a:tabLst>
            </a:pPr>
            <a:r>
              <a:rPr lang="fr-FR" sz="1950" b="0" strike="noStrike" spc="69">
                <a:latin typeface="Times New Roman"/>
              </a:rPr>
              <a:t>Performance:</a:t>
            </a:r>
            <a:r>
              <a:rPr lang="fr-FR" sz="1950" b="0" strike="noStrike" spc="24">
                <a:latin typeface="Times New Roman"/>
              </a:rPr>
              <a:t> </a:t>
            </a:r>
            <a:r>
              <a:rPr lang="fr-FR" sz="2929" b="0" strike="noStrike" spc="-52" baseline="1000">
                <a:latin typeface="Times New Roman"/>
              </a:rPr>
              <a:t>Fournit</a:t>
            </a:r>
            <a:r>
              <a:rPr lang="fr-FR" sz="2929" b="0" strike="noStrike" spc="4" baseline="1000">
                <a:latin typeface="Times New Roman"/>
              </a:rPr>
              <a:t> </a:t>
            </a:r>
            <a:r>
              <a:rPr lang="fr-FR" sz="1950" b="0" strike="noStrike" spc="-52">
                <a:latin typeface="Times New Roman"/>
              </a:rPr>
              <a:t>des</a:t>
            </a:r>
            <a:r>
              <a:rPr lang="fr-FR" sz="1950" b="0" strike="noStrike" spc="-111">
                <a:latin typeface="Times New Roman"/>
              </a:rPr>
              <a:t> </a:t>
            </a:r>
            <a:r>
              <a:rPr lang="fr-FR" sz="1950" b="0" strike="noStrike" spc="-26">
                <a:latin typeface="Times New Roman"/>
              </a:rPr>
              <a:t>solutions</a:t>
            </a:r>
            <a:r>
              <a:rPr lang="fr-FR" sz="1950" b="0" strike="noStrike" spc="-21">
                <a:latin typeface="Times New Roman"/>
              </a:rPr>
              <a:t> </a:t>
            </a:r>
            <a:r>
              <a:rPr lang="fr-FR" sz="2929" b="0" strike="noStrike" spc="-52" baseline="1000">
                <a:latin typeface="Times New Roman"/>
              </a:rPr>
              <a:t>exactes</a:t>
            </a:r>
            <a:r>
              <a:rPr lang="fr-FR" sz="2929" b="0" strike="noStrike" spc="-114" baseline="1000">
                <a:latin typeface="Times New Roman"/>
              </a:rPr>
              <a:t> </a:t>
            </a:r>
            <a:r>
              <a:rPr lang="fr-FR" sz="2929" b="0" strike="noStrike" spc="-1" baseline="1000">
                <a:latin typeface="Times New Roman"/>
              </a:rPr>
              <a:t>et</a:t>
            </a:r>
            <a:r>
              <a:rPr lang="fr-FR" sz="2929" b="0" strike="noStrike" spc="-106" baseline="1000">
                <a:latin typeface="Times New Roman"/>
              </a:rPr>
              <a:t> </a:t>
            </a:r>
            <a:r>
              <a:rPr lang="fr-FR" sz="2929" b="0" strike="noStrike" spc="-15" baseline="1000">
                <a:latin typeface="Times New Roman"/>
              </a:rPr>
              <a:t>optimales </a:t>
            </a:r>
            <a:r>
              <a:rPr lang="fr-FR" sz="1950" b="0" strike="noStrike" spc="-21">
                <a:latin typeface="Times New Roman"/>
              </a:rPr>
              <a:t>pour</a:t>
            </a:r>
            <a:r>
              <a:rPr lang="fr-FR" sz="1950" b="0" strike="noStrike" spc="-92">
                <a:latin typeface="Times New Roman"/>
              </a:rPr>
              <a:t> </a:t>
            </a:r>
            <a:r>
              <a:rPr lang="fr-FR" sz="1950" b="0" strike="noStrike" spc="-1">
                <a:latin typeface="Times New Roman"/>
              </a:rPr>
              <a:t>des</a:t>
            </a:r>
            <a:r>
              <a:rPr lang="fr-FR" sz="1950" b="0" strike="noStrike" spc="-32">
                <a:latin typeface="Times New Roman"/>
              </a:rPr>
              <a:t> </a:t>
            </a:r>
            <a:r>
              <a:rPr lang="fr-FR" sz="1950" b="0" strike="noStrike" spc="-35">
                <a:latin typeface="Times New Roman"/>
              </a:rPr>
              <a:t>problèmes</a:t>
            </a:r>
            <a:r>
              <a:rPr lang="fr-FR" sz="1950" b="0" strike="noStrike" spc="-52">
                <a:latin typeface="Times New Roman"/>
              </a:rPr>
              <a:t> </a:t>
            </a:r>
            <a:r>
              <a:rPr lang="fr-FR" sz="1950" b="0" strike="noStrike" spc="-1">
                <a:latin typeface="Times New Roman"/>
              </a:rPr>
              <a:t>de</a:t>
            </a:r>
            <a:r>
              <a:rPr lang="fr-FR" sz="1950" b="0" strike="noStrike" spc="-120">
                <a:latin typeface="Times New Roman"/>
              </a:rPr>
              <a:t> </a:t>
            </a:r>
            <a:r>
              <a:rPr lang="fr-FR" sz="1950" b="0" strike="noStrike" spc="-21">
                <a:latin typeface="Times New Roman"/>
              </a:rPr>
              <a:t>taille</a:t>
            </a:r>
            <a:r>
              <a:rPr lang="fr-FR" sz="1950" b="0" strike="noStrike" spc="-80">
                <a:latin typeface="Times New Roman"/>
              </a:rPr>
              <a:t> </a:t>
            </a:r>
            <a:r>
              <a:rPr lang="fr-FR" sz="1950" b="0" strike="noStrike" spc="-12">
                <a:latin typeface="Times New Roman"/>
              </a:rPr>
              <a:t>moyenne.</a:t>
            </a:r>
            <a:endParaRPr lang="fr-FR" sz="1950" b="0" strike="noStrike" spc="-1">
              <a:latin typeface="Arial"/>
            </a:endParaRPr>
          </a:p>
          <a:p>
            <a:pPr marL="402480" indent="-5760">
              <a:lnSpc>
                <a:spcPts val="2100"/>
              </a:lnSpc>
              <a:spcBef>
                <a:spcPts val="811"/>
              </a:spcBef>
              <a:tabLst>
                <a:tab pos="0" algn="l"/>
              </a:tabLst>
            </a:pPr>
            <a:r>
              <a:rPr lang="fr-FR" sz="1850" b="0" strike="noStrike" spc="49">
                <a:latin typeface="Times New Roman"/>
              </a:rPr>
              <a:t>Efficacitê:</a:t>
            </a:r>
            <a:r>
              <a:rPr lang="fr-FR" sz="1850" b="0" strike="noStrike" spc="13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Intègre</a:t>
            </a:r>
            <a:r>
              <a:rPr lang="fr-FR" sz="1850" b="0" strike="noStrike" spc="6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des</a:t>
            </a:r>
            <a:r>
              <a:rPr lang="fr-FR" sz="1850" b="0" strike="noStrike" spc="4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techniques</a:t>
            </a:r>
            <a:r>
              <a:rPr lang="fr-FR" sz="1850" b="0" strike="noStrike" spc="14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</a:t>
            </a:r>
            <a:r>
              <a:rPr lang="fr-FR" sz="1850" b="0" strike="noStrike" spc="15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recherche</a:t>
            </a:r>
            <a:r>
              <a:rPr lang="fr-FR" sz="1850" b="0" strike="noStrike" spc="8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et</a:t>
            </a:r>
            <a:r>
              <a:rPr lang="fr-FR" sz="1850" b="0" strike="noStrike" spc="49">
                <a:latin typeface="Times New Roman"/>
              </a:rPr>
              <a:t> </a:t>
            </a:r>
            <a:r>
              <a:rPr lang="fr-FR" sz="1850" b="0" strike="noStrike" spc="-26">
                <a:latin typeface="Times New Roman"/>
              </a:rPr>
              <a:t>de </a:t>
            </a:r>
            <a:r>
              <a:rPr lang="fr-FR" sz="1850" b="0" strike="noStrike" spc="-1">
                <a:latin typeface="Times New Roman"/>
              </a:rPr>
              <a:t>propagation</a:t>
            </a:r>
            <a:r>
              <a:rPr lang="fr-FR" sz="1850" b="0" strike="noStrike" spc="31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</a:t>
            </a:r>
            <a:r>
              <a:rPr lang="fr-FR" sz="1850" b="0" strike="noStrike" spc="1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contraintes</a:t>
            </a:r>
            <a:r>
              <a:rPr lang="fr-FR" sz="1850" b="0" strike="noStrike" spc="18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très</a:t>
            </a:r>
            <a:r>
              <a:rPr lang="fr-FR" sz="1850" b="0" strike="noStrike" spc="103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performantes.</a:t>
            </a:r>
            <a:endParaRPr lang="fr-FR" sz="1850" b="0" strike="noStrike" spc="-1">
              <a:latin typeface="Arial"/>
            </a:endParaRPr>
          </a:p>
        </p:txBody>
      </p:sp>
      <p:sp>
        <p:nvSpPr>
          <p:cNvPr id="196" name="object 24"/>
          <p:cNvSpPr/>
          <p:nvPr/>
        </p:nvSpPr>
        <p:spPr>
          <a:xfrm>
            <a:off x="16096680" y="9426240"/>
            <a:ext cx="121824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500" b="0" strike="noStrike" spc="-1">
                <a:latin typeface="Times New Roman"/>
              </a:rPr>
              <a:t>G</a:t>
            </a:r>
            <a:r>
              <a:rPr lang="fr-FR" sz="1500" b="0" strike="noStrike" spc="109">
                <a:latin typeface="Times New Roman"/>
              </a:rPr>
              <a:t>  </a:t>
            </a:r>
            <a:r>
              <a:rPr lang="fr-FR" sz="1500" b="0" strike="noStrike" spc="-86">
                <a:latin typeface="Times New Roman"/>
              </a:rPr>
              <a:t>NotebookLM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197" name="Picture 196"/>
          <p:cNvPicPr/>
          <p:nvPr/>
        </p:nvPicPr>
        <p:blipFill>
          <a:blip r:embed="rId8"/>
          <a:stretch/>
        </p:blipFill>
        <p:spPr>
          <a:xfrm>
            <a:off x="0" y="-19800"/>
            <a:ext cx="17457480" cy="977328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197"/>
          <p:cNvPicPr/>
          <p:nvPr/>
        </p:nvPicPr>
        <p:blipFill>
          <a:blip r:embed="rId9"/>
          <a:stretch/>
        </p:blipFill>
        <p:spPr>
          <a:xfrm>
            <a:off x="15638400" y="9268200"/>
            <a:ext cx="1819080" cy="48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bject 2"/>
          <p:cNvSpPr/>
          <p:nvPr/>
        </p:nvSpPr>
        <p:spPr>
          <a:xfrm>
            <a:off x="8714160" y="5693760"/>
            <a:ext cx="360" cy="1053720"/>
          </a:xfrm>
          <a:custGeom>
            <a:avLst/>
            <a:gdLst>
              <a:gd name="textAreaLeft" fmla="*/ 0 w 360"/>
              <a:gd name="textAreaRight" fmla="*/ 720 w 360"/>
              <a:gd name="textAreaTop" fmla="*/ 0 h 1053720"/>
              <a:gd name="textAreaBottom" fmla="*/ 1054080 h 1053720"/>
            </a:gdLst>
            <a:ahLst/>
            <a:cxnLst/>
            <a:rect l="textAreaLeft" t="textAreaTop" r="textAreaRight" b="textAreaBottom"/>
            <a:pathLst>
              <a:path h="1054100">
                <a:moveTo>
                  <a:pt x="0" y="10541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grpSp>
        <p:nvGrpSpPr>
          <p:cNvPr id="200" name="object 3"/>
          <p:cNvGrpSpPr/>
          <p:nvPr/>
        </p:nvGrpSpPr>
        <p:grpSpPr>
          <a:xfrm>
            <a:off x="8708040" y="5693760"/>
            <a:ext cx="8000640" cy="1053720"/>
            <a:chOff x="8708040" y="5693760"/>
            <a:chExt cx="8000640" cy="1053720"/>
          </a:xfrm>
        </p:grpSpPr>
        <p:sp>
          <p:nvSpPr>
            <p:cNvPr id="201" name="object 4"/>
            <p:cNvSpPr/>
            <p:nvPr/>
          </p:nvSpPr>
          <p:spPr>
            <a:xfrm>
              <a:off x="16702560" y="5693760"/>
              <a:ext cx="360" cy="105372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1053720"/>
                <a:gd name="textAreaBottom" fmla="*/ 1054080 h 1053720"/>
              </a:gdLst>
              <a:ahLst/>
              <a:cxnLst/>
              <a:rect l="textAreaLeft" t="textAreaTop" r="textAreaRight" b="textAreaBottom"/>
              <a:pathLst>
                <a:path h="1054100">
                  <a:moveTo>
                    <a:pt x="0" y="105410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02" name="object 5"/>
            <p:cNvSpPr/>
            <p:nvPr/>
          </p:nvSpPr>
          <p:spPr>
            <a:xfrm>
              <a:off x="8708040" y="5700240"/>
              <a:ext cx="8000640" cy="360"/>
            </a:xfrm>
            <a:custGeom>
              <a:avLst/>
              <a:gdLst>
                <a:gd name="textAreaLeft" fmla="*/ 0 w 8000640"/>
                <a:gd name="textAreaRight" fmla="*/ 8001000 w 800064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8001000">
                  <a:moveTo>
                    <a:pt x="0" y="0"/>
                  </a:moveTo>
                  <a:lnTo>
                    <a:pt x="800100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03" name="object 6"/>
            <p:cNvSpPr/>
            <p:nvPr/>
          </p:nvSpPr>
          <p:spPr>
            <a:xfrm>
              <a:off x="8708040" y="6741720"/>
              <a:ext cx="8000640" cy="360"/>
            </a:xfrm>
            <a:custGeom>
              <a:avLst/>
              <a:gdLst>
                <a:gd name="textAreaLeft" fmla="*/ 0 w 8000640"/>
                <a:gd name="textAreaRight" fmla="*/ 8001000 w 800064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8001000">
                  <a:moveTo>
                    <a:pt x="0" y="0"/>
                  </a:moveTo>
                  <a:lnTo>
                    <a:pt x="800100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204" name="object 7"/>
          <p:cNvPicPr/>
          <p:nvPr/>
        </p:nvPicPr>
        <p:blipFill>
          <a:blip r:embed="rId2"/>
          <a:stretch/>
        </p:blipFill>
        <p:spPr>
          <a:xfrm>
            <a:off x="11010960" y="2781360"/>
            <a:ext cx="583920" cy="19008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304640" y="389880"/>
            <a:ext cx="14783040" cy="1772280"/>
          </a:xfrm>
          <a:prstGeom prst="rect">
            <a:avLst/>
          </a:prstGeom>
          <a:noFill/>
          <a:ln w="0">
            <a:noFill/>
          </a:ln>
        </p:spPr>
        <p:txBody>
          <a:bodyPr lIns="0" tIns="143640" rIns="0" bIns="0" anchor="t">
            <a:noAutofit/>
          </a:bodyPr>
          <a:lstStyle/>
          <a:p>
            <a:pPr marL="64800" indent="0" algn="ctr">
              <a:lnSpc>
                <a:spcPct val="100000"/>
              </a:lnSpc>
              <a:spcBef>
                <a:spcPts val="1131"/>
              </a:spcBef>
              <a:buNone/>
              <a:tabLst>
                <a:tab pos="780480" algn="l"/>
                <a:tab pos="1267560" algn="l"/>
              </a:tabLst>
            </a:pPr>
            <a:r>
              <a:rPr lang="fr-FR" sz="3950" b="0" strike="noStrike" spc="-296">
                <a:solidFill>
                  <a:srgbClr val="282828"/>
                </a:solidFill>
                <a:latin typeface="Calibri"/>
              </a:rPr>
              <a:t>De</a:t>
            </a:r>
            <a:r>
              <a:rPr lang="fr-FR" sz="3950" b="0" strike="noStrike" spc="-1">
                <a:solidFill>
                  <a:srgbClr val="282828"/>
                </a:solidFill>
                <a:latin typeface="Calibri"/>
              </a:rPr>
              <a:t>	</a:t>
            </a:r>
            <a:r>
              <a:rPr lang="fr-FR" sz="3950" b="0" strike="noStrike" spc="-26">
                <a:solidFill>
                  <a:srgbClr val="1A1A1A"/>
                </a:solidFill>
                <a:latin typeface="Calibri"/>
              </a:rPr>
              <a:t>la</a:t>
            </a:r>
            <a:r>
              <a:rPr lang="fr-FR" sz="3950" b="0" strike="noStrike" spc="-1">
                <a:solidFill>
                  <a:srgbClr val="1A1A1A"/>
                </a:solidFill>
                <a:latin typeface="Calibri"/>
              </a:rPr>
              <a:t>	</a:t>
            </a:r>
            <a:r>
              <a:rPr lang="fr-FR" sz="3950" b="0" strike="noStrike" spc="58">
                <a:solidFill>
                  <a:srgbClr val="1F1F1F"/>
                </a:solidFill>
                <a:latin typeface="Calibri"/>
              </a:rPr>
              <a:t>théorie</a:t>
            </a:r>
            <a:r>
              <a:rPr lang="fr-FR" sz="3950" b="0" strike="noStrike" spc="-75">
                <a:solidFill>
                  <a:srgbClr val="1F1F1F"/>
                </a:solidFill>
                <a:latin typeface="Calibri"/>
              </a:rPr>
              <a:t> </a:t>
            </a:r>
            <a:r>
              <a:rPr lang="fr-FR" sz="3950" b="0" strike="noStrike" spc="174">
                <a:solidFill>
                  <a:srgbClr val="282828"/>
                </a:solidFill>
                <a:latin typeface="Calibri"/>
              </a:rPr>
              <a:t>au</a:t>
            </a:r>
            <a:r>
              <a:rPr lang="fr-FR" sz="3950" b="0" strike="noStrike" spc="-111">
                <a:solidFill>
                  <a:srgbClr val="282828"/>
                </a:solidFill>
                <a:latin typeface="Calibri"/>
              </a:rPr>
              <a:t> </a:t>
            </a:r>
            <a:r>
              <a:rPr lang="fr-FR" sz="3950" b="0" strike="noStrike" spc="208">
                <a:solidFill>
                  <a:srgbClr val="1C1C1C"/>
                </a:solidFill>
                <a:latin typeface="Calibri"/>
              </a:rPr>
              <a:t>code</a:t>
            </a:r>
            <a:r>
              <a:rPr lang="fr-FR" sz="3950" b="0" strike="noStrike" spc="-137">
                <a:solidFill>
                  <a:srgbClr val="1C1C1C"/>
                </a:solidFill>
                <a:latin typeface="Calibri"/>
              </a:rPr>
              <a:t> </a:t>
            </a:r>
            <a:r>
              <a:rPr lang="fr-FR" sz="3950" b="0" strike="noStrike" spc="103">
                <a:solidFill>
                  <a:srgbClr val="212121"/>
                </a:solidFill>
                <a:latin typeface="Calibri"/>
              </a:rPr>
              <a:t>:</a:t>
            </a:r>
            <a:r>
              <a:rPr lang="fr-FR" sz="3950" b="0" strike="noStrike" spc="-296">
                <a:solidFill>
                  <a:srgbClr val="212121"/>
                </a:solidFill>
                <a:latin typeface="Calibri"/>
              </a:rPr>
              <a:t> </a:t>
            </a:r>
            <a:r>
              <a:rPr lang="fr-FR" sz="3950" b="0" strike="noStrike" spc="148">
                <a:solidFill>
                  <a:srgbClr val="1A1A1A"/>
                </a:solidFill>
                <a:latin typeface="Calibri"/>
              </a:rPr>
              <a:t>la</a:t>
            </a:r>
            <a:r>
              <a:rPr lang="fr-FR" sz="3950" b="0" strike="noStrike" spc="-97">
                <a:solidFill>
                  <a:srgbClr val="1A1A1A"/>
                </a:solidFill>
                <a:latin typeface="Calibri"/>
              </a:rPr>
              <a:t> </a:t>
            </a:r>
            <a:r>
              <a:rPr lang="fr-FR" sz="3950" b="0" strike="noStrike" spc="77">
                <a:solidFill>
                  <a:srgbClr val="1A1A1A"/>
                </a:solidFill>
                <a:latin typeface="Calibri"/>
              </a:rPr>
              <a:t>modélisation</a:t>
            </a:r>
            <a:r>
              <a:rPr lang="fr-FR" sz="3950" b="0" strike="noStrike" spc="242">
                <a:solidFill>
                  <a:srgbClr val="1A1A1A"/>
                </a:solidFill>
                <a:latin typeface="Calibri"/>
              </a:rPr>
              <a:t> </a:t>
            </a:r>
            <a:r>
              <a:rPr lang="fr-FR" sz="3950" b="0" strike="noStrike" spc="180">
                <a:solidFill>
                  <a:srgbClr val="242424"/>
                </a:solidFill>
                <a:latin typeface="Calibri"/>
              </a:rPr>
              <a:t>du</a:t>
            </a:r>
            <a:r>
              <a:rPr lang="fr-FR" sz="3950" b="0" strike="noStrike" spc="-131">
                <a:solidFill>
                  <a:srgbClr val="242424"/>
                </a:solidFill>
                <a:latin typeface="Calibri"/>
              </a:rPr>
              <a:t> </a:t>
            </a:r>
            <a:r>
              <a:rPr lang="fr-FR" sz="3950" b="0" strike="noStrike" spc="69">
                <a:solidFill>
                  <a:srgbClr val="1F1F1F"/>
                </a:solidFill>
                <a:latin typeface="Calibri"/>
              </a:rPr>
              <a:t>problème</a:t>
            </a:r>
            <a:r>
              <a:rPr lang="fr-FR" sz="3950" b="0" strike="noStrike" spc="188">
                <a:solidFill>
                  <a:srgbClr val="1F1F1F"/>
                </a:solidFill>
                <a:latin typeface="Calibri"/>
              </a:rPr>
              <a:t> </a:t>
            </a:r>
            <a:r>
              <a:rPr lang="fr-FR" sz="3950" b="0" strike="noStrike" spc="194">
                <a:solidFill>
                  <a:srgbClr val="262626"/>
                </a:solidFill>
                <a:latin typeface="Calibri"/>
              </a:rPr>
              <a:t>avec</a:t>
            </a:r>
            <a:r>
              <a:rPr lang="fr-FR" sz="3950" b="0" strike="noStrike" spc="-111">
                <a:solidFill>
                  <a:srgbClr val="262626"/>
                </a:solidFill>
                <a:latin typeface="Calibri"/>
              </a:rPr>
              <a:t> </a:t>
            </a:r>
            <a:r>
              <a:rPr lang="fr-FR" sz="3950" b="0" strike="noStrike" spc="202">
                <a:solidFill>
                  <a:srgbClr val="1C1C1C"/>
                </a:solidFill>
                <a:latin typeface="Calibri"/>
              </a:rPr>
              <a:t>CP-</a:t>
            </a:r>
            <a:r>
              <a:rPr lang="fr-FR" sz="3950" b="0" strike="noStrike" spc="182">
                <a:solidFill>
                  <a:srgbClr val="1C1C1C"/>
                </a:solidFill>
                <a:latin typeface="Calibri"/>
              </a:rPr>
              <a:t>SAT.</a:t>
            </a:r>
            <a:endParaRPr lang="fr-FR" sz="3950" b="0" strike="noStrike" spc="-1">
              <a:latin typeface="Calibri"/>
            </a:endParaRPr>
          </a:p>
          <a:p>
            <a:pPr marL="64800" indent="0" algn="ctr">
              <a:lnSpc>
                <a:spcPct val="100000"/>
              </a:lnSpc>
              <a:spcBef>
                <a:spcPts val="709"/>
              </a:spcBef>
              <a:buNone/>
              <a:tabLst>
                <a:tab pos="780480" algn="l"/>
                <a:tab pos="1267560" algn="l"/>
              </a:tabLst>
            </a:pPr>
            <a:r>
              <a:rPr lang="fr-FR" sz="2700" b="0" strike="noStrike" spc="-1">
                <a:solidFill>
                  <a:srgbClr val="000000"/>
                </a:solidFill>
                <a:latin typeface="Calibri"/>
              </a:rPr>
              <a:t>Le</a:t>
            </a:r>
            <a:r>
              <a:rPr lang="fr-FR" sz="2700" b="0" strike="noStrike" spc="-157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71">
                <a:solidFill>
                  <a:srgbClr val="000000"/>
                </a:solidFill>
                <a:latin typeface="Calibri"/>
              </a:rPr>
              <a:t>cœur</a:t>
            </a:r>
            <a:r>
              <a:rPr lang="fr-FR" sz="2700" b="0" strike="noStrike" spc="12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40">
                <a:solidFill>
                  <a:srgbClr val="000000"/>
                </a:solidFill>
                <a:latin typeface="Calibri"/>
              </a:rPr>
              <a:t>de</a:t>
            </a:r>
            <a:r>
              <a:rPr lang="fr-FR" sz="2700" b="0" strike="noStrike" spc="-8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91">
                <a:solidFill>
                  <a:srgbClr val="000000"/>
                </a:solidFill>
                <a:latin typeface="Calibri"/>
              </a:rPr>
              <a:t>notre</a:t>
            </a:r>
            <a:r>
              <a:rPr lang="fr-FR" sz="2700" b="0" strike="noStrike" spc="38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77">
                <a:solidFill>
                  <a:srgbClr val="000000"/>
                </a:solidFill>
                <a:latin typeface="Calibri"/>
              </a:rPr>
              <a:t>solution</a:t>
            </a:r>
            <a:r>
              <a:rPr lang="fr-FR" sz="2700" b="0" strike="noStrike" spc="18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97">
                <a:solidFill>
                  <a:srgbClr val="000000"/>
                </a:solidFill>
                <a:latin typeface="Calibri"/>
              </a:rPr>
              <a:t>réside</a:t>
            </a:r>
            <a:r>
              <a:rPr lang="fr-FR" sz="2700" b="0" strike="noStrike" spc="-12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86">
                <a:solidFill>
                  <a:srgbClr val="000000"/>
                </a:solidFill>
                <a:latin typeface="Calibri"/>
              </a:rPr>
              <a:t>dans</a:t>
            </a:r>
            <a:r>
              <a:rPr lang="fr-FR" sz="2700" b="0" strike="noStrike" spc="32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21">
                <a:solidFill>
                  <a:srgbClr val="000000"/>
                </a:solidFill>
                <a:latin typeface="Calibri"/>
              </a:rPr>
              <a:t>la</a:t>
            </a:r>
            <a:r>
              <a:rPr lang="fr-FR" sz="2700" b="0" strike="noStrike" spc="-131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82">
                <a:solidFill>
                  <a:srgbClr val="000000"/>
                </a:solidFill>
                <a:latin typeface="Calibri"/>
              </a:rPr>
              <a:t>traduction</a:t>
            </a:r>
            <a:r>
              <a:rPr lang="fr-FR" sz="2700" b="0" strike="noStrike" spc="83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46">
                <a:solidFill>
                  <a:srgbClr val="000000"/>
                </a:solidFill>
                <a:latin typeface="Calibri"/>
              </a:rPr>
              <a:t>des</a:t>
            </a:r>
            <a:r>
              <a:rPr lang="fr-FR" sz="2700" b="0" strike="noStrike" spc="-12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65">
                <a:solidFill>
                  <a:srgbClr val="000000"/>
                </a:solidFill>
                <a:latin typeface="Calibri"/>
              </a:rPr>
              <a:t>contraintes</a:t>
            </a:r>
            <a:r>
              <a:rPr lang="fr-FR" sz="2700" b="0" strike="noStrike" spc="128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20">
                <a:solidFill>
                  <a:srgbClr val="000000"/>
                </a:solidFill>
                <a:latin typeface="Calibri"/>
              </a:rPr>
              <a:t>logistiques</a:t>
            </a:r>
            <a:r>
              <a:rPr lang="fr-FR" sz="2700" b="0" strike="noStrike" spc="32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11">
                <a:solidFill>
                  <a:srgbClr val="000000"/>
                </a:solidFill>
                <a:latin typeface="Calibri"/>
              </a:rPr>
              <a:t>en</a:t>
            </a:r>
            <a:r>
              <a:rPr lang="fr-FR" sz="2700" b="0" strike="noStrike" spc="-46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82">
                <a:solidFill>
                  <a:srgbClr val="000000"/>
                </a:solidFill>
                <a:latin typeface="Calibri"/>
              </a:rPr>
              <a:t>un</a:t>
            </a:r>
            <a:r>
              <a:rPr lang="fr-FR" sz="2700" b="0" strike="noStrike" spc="-26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185">
                <a:solidFill>
                  <a:srgbClr val="000000"/>
                </a:solidFill>
                <a:latin typeface="Calibri"/>
              </a:rPr>
              <a:t>modèle</a:t>
            </a:r>
            <a:r>
              <a:rPr lang="fr-FR" sz="2700" b="0" strike="noStrike" spc="29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202">
                <a:solidFill>
                  <a:srgbClr val="000000"/>
                </a:solidFill>
                <a:latin typeface="Calibri"/>
              </a:rPr>
              <a:t>mathématique</a:t>
            </a:r>
            <a:r>
              <a:rPr lang="fr-FR" sz="2700" b="0" strike="noStrike" spc="174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700" b="0" strike="noStrike" spc="-66">
                <a:solidFill>
                  <a:srgbClr val="000000"/>
                </a:solidFill>
                <a:latin typeface="Calibri"/>
              </a:rPr>
              <a:t>rigoureux.</a:t>
            </a:r>
            <a:endParaRPr lang="fr-FR" sz="2700" b="0" strike="noStrike" spc="-1"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925560" y="2196000"/>
            <a:ext cx="9163440" cy="5617800"/>
          </a:xfrm>
          <a:prstGeom prst="rect">
            <a:avLst/>
          </a:prstGeom>
          <a:noFill/>
          <a:ln w="0">
            <a:noFill/>
          </a:ln>
        </p:spPr>
        <p:txBody>
          <a:bodyPr lIns="0" tIns="5148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405"/>
              </a:spcBef>
              <a:buNone/>
            </a:pPr>
            <a:r>
              <a:rPr lang="fr-FR" sz="2700" b="0" strike="noStrike" spc="-265">
                <a:solidFill>
                  <a:srgbClr val="000000"/>
                </a:solidFill>
                <a:latin typeface="Arial MT"/>
              </a:rPr>
              <a:t>Variables</a:t>
            </a:r>
            <a:r>
              <a:rPr lang="fr-FR" sz="2700" b="0" strike="noStrike" spc="-4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67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2700" b="0" strike="noStrike" spc="-12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16">
                <a:solidFill>
                  <a:srgbClr val="000000"/>
                </a:solidFill>
                <a:latin typeface="Arial MT"/>
              </a:rPr>
              <a:t>décision</a:t>
            </a:r>
            <a:r>
              <a:rPr lang="fr-FR" sz="2700" b="0" strike="noStrike" spc="-9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11">
                <a:solidFill>
                  <a:srgbClr val="000000"/>
                </a:solidFill>
                <a:latin typeface="Arial MT"/>
              </a:rPr>
              <a:t>clés</a:t>
            </a:r>
            <a:r>
              <a:rPr lang="fr-FR" sz="2700" b="0" strike="noStrike" spc="-18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12">
                <a:solidFill>
                  <a:srgbClr val="000000"/>
                </a:solidFill>
                <a:latin typeface="Arial MT"/>
              </a:rPr>
              <a:t>:</a:t>
            </a:r>
            <a:endParaRPr lang="fr-FR" sz="2700" b="0" strike="noStrike" spc="-1">
              <a:latin typeface="Calibri"/>
            </a:endParaRPr>
          </a:p>
          <a:p>
            <a:pPr marL="379080" indent="-256680">
              <a:lnSpc>
                <a:spcPct val="100000"/>
              </a:lnSpc>
              <a:spcBef>
                <a:spcPts val="309"/>
              </a:spcBef>
              <a:buClr>
                <a:srgbClr val="000000"/>
              </a:buClr>
              <a:buFont typeface="Symbol" charset="2"/>
              <a:buChar char=""/>
              <a:tabLst>
                <a:tab pos="379080" algn="l"/>
              </a:tabLst>
            </a:pPr>
            <a:r>
              <a:rPr lang="fr-FR" sz="2700" b="0" strike="noStrike" spc="-165">
                <a:solidFill>
                  <a:srgbClr val="000000"/>
                </a:solidFill>
                <a:latin typeface="Arial MT"/>
              </a:rPr>
              <a:t>x(i, </a:t>
            </a:r>
            <a:r>
              <a:rPr lang="fr-FR" sz="2700" b="0" strike="noStrike" spc="-100">
                <a:solidFill>
                  <a:srgbClr val="000000"/>
                </a:solidFill>
                <a:latin typeface="Arial MT"/>
              </a:rPr>
              <a:t>j,</a:t>
            </a:r>
            <a:r>
              <a:rPr lang="fr-FR" sz="2700" b="0" strike="noStrike" spc="-33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126">
                <a:solidFill>
                  <a:srgbClr val="000000"/>
                </a:solidFill>
                <a:latin typeface="Arial MT"/>
              </a:rPr>
              <a:t>k]</a:t>
            </a:r>
            <a:r>
              <a:rPr lang="fr-FR" sz="2700" b="0" strike="noStrike" spc="-21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31">
                <a:solidFill>
                  <a:srgbClr val="000000"/>
                </a:solidFill>
                <a:latin typeface="Arial MT"/>
              </a:rPr>
              <a:t>(booléenne):</a:t>
            </a:r>
            <a:r>
              <a:rPr lang="fr-FR" sz="2700" b="0" strike="noStrike" spc="3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67">
                <a:solidFill>
                  <a:srgbClr val="000000"/>
                </a:solidFill>
                <a:latin typeface="Arial MT"/>
              </a:rPr>
              <a:t>Le</a:t>
            </a:r>
            <a:r>
              <a:rPr lang="fr-FR" sz="2700" b="0" strike="noStrike" spc="-18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07">
                <a:solidFill>
                  <a:srgbClr val="000000"/>
                </a:solidFill>
                <a:latin typeface="Arial MT"/>
              </a:rPr>
              <a:t>véhicule</a:t>
            </a:r>
            <a:r>
              <a:rPr lang="fr-FR" sz="2700" b="0" strike="noStrike" spc="-6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i="1" strike="noStrike" spc="-420">
                <a:solidFill>
                  <a:srgbClr val="000000"/>
                </a:solidFill>
                <a:latin typeface="Arial"/>
              </a:rPr>
              <a:t>k</a:t>
            </a:r>
            <a:r>
              <a:rPr lang="fr-FR" sz="2700" b="0" i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fr-FR" sz="2700" b="0" strike="noStrike" spc="-392">
                <a:solidFill>
                  <a:srgbClr val="000000"/>
                </a:solidFill>
                <a:latin typeface="Arial MT"/>
              </a:rPr>
              <a:t>se</a:t>
            </a:r>
            <a:r>
              <a:rPr lang="fr-FR" sz="2700" b="0" strike="noStrike" spc="-15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30">
                <a:solidFill>
                  <a:srgbClr val="000000"/>
                </a:solidFill>
                <a:latin typeface="Arial MT"/>
              </a:rPr>
              <a:t>déplace-</a:t>
            </a:r>
            <a:r>
              <a:rPr lang="fr-FR" sz="2700" b="0" strike="noStrike" spc="-222">
                <a:solidFill>
                  <a:srgbClr val="000000"/>
                </a:solidFill>
                <a:latin typeface="Arial MT"/>
              </a:rPr>
              <a:t>t-</a:t>
            </a:r>
            <a:r>
              <a:rPr lang="fr-FR" sz="2700" b="0" strike="noStrike" spc="-12">
                <a:solidFill>
                  <a:srgbClr val="000000"/>
                </a:solidFill>
                <a:latin typeface="Arial MT"/>
              </a:rPr>
              <a:t>il</a:t>
            </a:r>
            <a:r>
              <a:rPr lang="fr-FR" sz="2700" b="0" strike="noStrike" spc="3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67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2700" b="0" strike="noStrike" spc="-5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70">
                <a:solidFill>
                  <a:srgbClr val="000000"/>
                </a:solidFill>
                <a:latin typeface="Arial MT"/>
              </a:rPr>
              <a:t>/ </a:t>
            </a:r>
            <a:r>
              <a:rPr lang="fr-FR" sz="2700" b="0" strike="noStrike" spc="-12">
                <a:solidFill>
                  <a:srgbClr val="000000"/>
                </a:solidFill>
                <a:latin typeface="Arial MT"/>
              </a:rPr>
              <a:t>versj*</a:t>
            </a:r>
            <a:endParaRPr lang="fr-FR" sz="2700" b="0" strike="noStrike" spc="-1">
              <a:latin typeface="Calibri"/>
            </a:endParaRPr>
          </a:p>
          <a:p>
            <a:pPr marL="375120" indent="-25272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Symbol" charset="2"/>
              <a:buChar char=""/>
              <a:tabLst>
                <a:tab pos="375120" algn="l"/>
              </a:tabLst>
            </a:pPr>
            <a:r>
              <a:rPr lang="fr-FR" sz="2700" b="0" strike="noStrike" spc="-231">
                <a:solidFill>
                  <a:srgbClr val="000000"/>
                </a:solidFill>
                <a:latin typeface="Arial MT"/>
              </a:rPr>
              <a:t>temps_arrivee[i,</a:t>
            </a:r>
            <a:r>
              <a:rPr lang="fr-FR" sz="2700" b="0" strike="noStrike" spc="-23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126">
                <a:solidFill>
                  <a:srgbClr val="000000"/>
                </a:solidFill>
                <a:latin typeface="Arial MT"/>
              </a:rPr>
              <a:t>k]</a:t>
            </a:r>
            <a:r>
              <a:rPr lang="fr-FR" sz="2700" b="0" strike="noStrike" spc="-29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182">
                <a:solidFill>
                  <a:srgbClr val="000000"/>
                </a:solidFill>
                <a:latin typeface="Arial MT"/>
              </a:rPr>
              <a:t>(entière):</a:t>
            </a:r>
            <a:r>
              <a:rPr lang="fr-FR" sz="2700" b="0" strike="noStrike" spc="24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75">
                <a:solidFill>
                  <a:srgbClr val="000000"/>
                </a:solidFill>
                <a:latin typeface="Arial MT"/>
              </a:rPr>
              <a:t>Heure</a:t>
            </a:r>
            <a:r>
              <a:rPr lang="fr-FR" sz="2700" b="0" strike="noStrike" spc="-3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90">
                <a:solidFill>
                  <a:srgbClr val="000000"/>
                </a:solidFill>
                <a:latin typeface="Arial MT"/>
              </a:rPr>
              <a:t>d'arrivée</a:t>
            </a:r>
            <a:r>
              <a:rPr lang="fr-FR" sz="2700" b="0" strike="noStrike" spc="52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81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2700" b="0" strike="noStrike" spc="-12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07">
                <a:solidFill>
                  <a:srgbClr val="000000"/>
                </a:solidFill>
                <a:latin typeface="Arial MT"/>
              </a:rPr>
              <a:t>véhicule</a:t>
            </a:r>
            <a:r>
              <a:rPr lang="fr-FR" sz="27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i="1" strike="noStrike" spc="-420">
                <a:solidFill>
                  <a:srgbClr val="000000"/>
                </a:solidFill>
                <a:latin typeface="Arial"/>
              </a:rPr>
              <a:t>k</a:t>
            </a:r>
            <a:r>
              <a:rPr lang="fr-FR" sz="2700" b="0" i="1" strike="noStrike" spc="-60">
                <a:solidFill>
                  <a:srgbClr val="000000"/>
                </a:solidFill>
                <a:latin typeface="Arial"/>
              </a:rPr>
              <a:t> </a:t>
            </a:r>
            <a:r>
              <a:rPr lang="fr-FR" sz="2700" b="0" strike="noStrike" spc="-381">
                <a:solidFill>
                  <a:srgbClr val="000000"/>
                </a:solidFill>
                <a:latin typeface="Arial MT"/>
              </a:rPr>
              <a:t>au</a:t>
            </a:r>
            <a:r>
              <a:rPr lang="fr-FR" sz="2700" b="0" strike="noStrike" spc="-16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466">
                <a:solidFill>
                  <a:srgbClr val="000000"/>
                </a:solidFill>
                <a:latin typeface="Arial MT"/>
              </a:rPr>
              <a:t>nœud</a:t>
            </a:r>
            <a:r>
              <a:rPr lang="fr-FR" sz="2700" b="0" strike="noStrike" spc="3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i="1" strike="noStrike" spc="-26">
                <a:solidFill>
                  <a:srgbClr val="000000"/>
                </a:solidFill>
                <a:latin typeface="Arial"/>
              </a:rPr>
              <a:t>i.</a:t>
            </a:r>
            <a:endParaRPr lang="fr-FR" sz="2700" b="0" strike="noStrike" spc="-1">
              <a:latin typeface="Calibri"/>
            </a:endParaRPr>
          </a:p>
          <a:p>
            <a:pPr marL="380880" indent="-25848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Symbol" charset="2"/>
              <a:buChar char=""/>
              <a:tabLst>
                <a:tab pos="380880" algn="l"/>
              </a:tabLst>
            </a:pPr>
            <a:r>
              <a:rPr lang="fr-FR" sz="2700" b="0" strike="noStrike" spc="-225">
                <a:solidFill>
                  <a:srgbClr val="000000"/>
                </a:solidFill>
                <a:latin typeface="Arial MT"/>
              </a:rPr>
              <a:t>charge[i,</a:t>
            </a:r>
            <a:r>
              <a:rPr lang="fr-FR" sz="2700" b="0" strike="noStrike" spc="-11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126">
                <a:solidFill>
                  <a:srgbClr val="000000"/>
                </a:solidFill>
                <a:latin typeface="Arial MT"/>
              </a:rPr>
              <a:t>k]</a:t>
            </a:r>
            <a:r>
              <a:rPr lang="fr-FR" sz="2700" b="0" strike="noStrike" spc="-19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185">
                <a:solidFill>
                  <a:srgbClr val="000000"/>
                </a:solidFill>
                <a:latin typeface="Arial MT"/>
              </a:rPr>
              <a:t>(entière):</a:t>
            </a:r>
            <a:r>
              <a:rPr lang="fr-FR" sz="2700" b="0" strike="noStrike" spc="-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92">
                <a:solidFill>
                  <a:srgbClr val="000000"/>
                </a:solidFill>
                <a:latin typeface="Arial MT"/>
              </a:rPr>
              <a:t>Charge</a:t>
            </a:r>
            <a:r>
              <a:rPr lang="fr-FR" sz="2700" b="0" strike="noStrike" spc="3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81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2700" b="0" strike="noStrike" spc="-13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16">
                <a:solidFill>
                  <a:srgbClr val="000000"/>
                </a:solidFill>
                <a:latin typeface="Arial MT"/>
              </a:rPr>
              <a:t>véhicule</a:t>
            </a:r>
            <a:r>
              <a:rPr lang="fr-FR" sz="2700" b="0" strike="noStrike" spc="5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i="1" strike="noStrike" spc="-420">
                <a:solidFill>
                  <a:srgbClr val="000000"/>
                </a:solidFill>
                <a:latin typeface="Arial"/>
              </a:rPr>
              <a:t>k</a:t>
            </a:r>
            <a:r>
              <a:rPr lang="fr-FR" sz="2700" b="0" i="1" strike="noStrike" spc="-75">
                <a:solidFill>
                  <a:srgbClr val="000000"/>
                </a:solidFill>
                <a:latin typeface="Arial"/>
              </a:rPr>
              <a:t> </a:t>
            </a:r>
            <a:r>
              <a:rPr lang="fr-FR" sz="2700" b="0" strike="noStrike" spc="-381">
                <a:solidFill>
                  <a:srgbClr val="000000"/>
                </a:solidFill>
                <a:latin typeface="Arial MT"/>
              </a:rPr>
              <a:t>en</a:t>
            </a:r>
            <a:r>
              <a:rPr lang="fr-FR" sz="2700" b="0" strike="noStrike" spc="-19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290">
                <a:solidFill>
                  <a:srgbClr val="000000"/>
                </a:solidFill>
                <a:latin typeface="Arial MT"/>
              </a:rPr>
              <a:t>arrivant</a:t>
            </a:r>
            <a:r>
              <a:rPr lang="fr-FR" sz="2700" b="0" strike="noStrike" spc="109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381">
                <a:solidFill>
                  <a:srgbClr val="000000"/>
                </a:solidFill>
                <a:latin typeface="Arial MT"/>
              </a:rPr>
              <a:t>au</a:t>
            </a:r>
            <a:r>
              <a:rPr lang="fr-FR" sz="2700" b="0" strike="noStrike" spc="-17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strike="noStrike" spc="-466">
                <a:solidFill>
                  <a:srgbClr val="000000"/>
                </a:solidFill>
                <a:latin typeface="Arial MT"/>
              </a:rPr>
              <a:t>nœud</a:t>
            </a:r>
            <a:r>
              <a:rPr lang="fr-FR" sz="2700" b="0" strike="noStrike" spc="29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700" b="0" i="1" strike="noStrike" spc="-26">
                <a:solidFill>
                  <a:srgbClr val="000000"/>
                </a:solidFill>
                <a:latin typeface="Arial"/>
              </a:rPr>
              <a:t>i.</a:t>
            </a:r>
            <a:endParaRPr lang="fr-FR" sz="2700" b="0" strike="noStrike" spc="-1">
              <a:latin typeface="Calibri"/>
            </a:endParaRPr>
          </a:p>
          <a:p>
            <a:pPr marL="375120" indent="-250920">
              <a:lnSpc>
                <a:spcPts val="2599"/>
              </a:lnSpc>
              <a:spcBef>
                <a:spcPts val="1029"/>
              </a:spcBef>
              <a:buClr>
                <a:srgbClr val="000000"/>
              </a:buClr>
              <a:buFont typeface="Symbol" charset="2"/>
              <a:buChar char=""/>
              <a:tabLst>
                <a:tab pos="380880" algn="l"/>
              </a:tabLst>
            </a:pPr>
            <a:r>
              <a:rPr lang="fr-FR" sz="2350" b="0" strike="noStrike" spc="-46">
                <a:solidFill>
                  <a:srgbClr val="000000"/>
                </a:solidFill>
                <a:latin typeface="Arial MT"/>
              </a:rPr>
              <a:t>batterie[i,</a:t>
            </a:r>
            <a:r>
              <a:rPr lang="fr-FR" sz="2350" b="0" strike="noStrike" spc="-10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">
                <a:solidFill>
                  <a:srgbClr val="000000"/>
                </a:solidFill>
                <a:latin typeface="Arial MT"/>
              </a:rPr>
              <a:t>k]</a:t>
            </a:r>
            <a:r>
              <a:rPr lang="fr-FR" sz="2350" b="0" strike="noStrike" spc="-15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32">
                <a:solidFill>
                  <a:srgbClr val="000000"/>
                </a:solidFill>
                <a:latin typeface="Arial MT"/>
              </a:rPr>
              <a:t>(entière):</a:t>
            </a:r>
            <a:r>
              <a:rPr lang="fr-FR" sz="2350" b="0" strike="noStrike" spc="-8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57">
                <a:solidFill>
                  <a:srgbClr val="000000"/>
                </a:solidFill>
                <a:latin typeface="Arial MT"/>
              </a:rPr>
              <a:t>Niveau</a:t>
            </a:r>
            <a:r>
              <a:rPr lang="fr-FR" sz="2350" b="0" strike="noStrike" spc="24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222">
                <a:solidFill>
                  <a:srgbClr val="000000"/>
                </a:solidFill>
                <a:latin typeface="Arial MT"/>
              </a:rPr>
              <a:t>de</a:t>
            </a:r>
            <a:r>
              <a:rPr lang="fr-FR" sz="235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26">
                <a:solidFill>
                  <a:srgbClr val="000000"/>
                </a:solidFill>
                <a:latin typeface="Arial MT"/>
              </a:rPr>
              <a:t>batterie</a:t>
            </a:r>
            <a:r>
              <a:rPr lang="fr-FR" sz="2350" b="0" strike="noStrike" spc="43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97">
                <a:solidFill>
                  <a:srgbClr val="000000"/>
                </a:solidFill>
                <a:latin typeface="Arial MT"/>
              </a:rPr>
              <a:t>du</a:t>
            </a:r>
            <a:r>
              <a:rPr lang="fr-FR" sz="2350" b="0" strike="noStrike" spc="-6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40">
                <a:solidFill>
                  <a:srgbClr val="000000"/>
                </a:solidFill>
                <a:latin typeface="Arial MT"/>
              </a:rPr>
              <a:t>véhicule</a:t>
            </a:r>
            <a:r>
              <a:rPr lang="fr-FR" sz="2350" b="0" strike="noStrike" spc="29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i="1" strike="noStrike" spc="-236">
                <a:solidFill>
                  <a:srgbClr val="000000"/>
                </a:solidFill>
                <a:latin typeface="Arial"/>
              </a:rPr>
              <a:t>k</a:t>
            </a:r>
            <a:r>
              <a:rPr lang="fr-FR" sz="2350" b="0" i="1" strike="noStrike" spc="-7">
                <a:solidFill>
                  <a:srgbClr val="000000"/>
                </a:solidFill>
                <a:latin typeface="Arial"/>
              </a:rPr>
              <a:t> </a:t>
            </a:r>
            <a:r>
              <a:rPr lang="fr-FR" sz="2350" b="0" strike="noStrike" spc="-182">
                <a:solidFill>
                  <a:srgbClr val="000000"/>
                </a:solidFill>
                <a:latin typeface="Arial MT"/>
              </a:rPr>
              <a:t>au</a:t>
            </a:r>
            <a:r>
              <a:rPr lang="fr-FR" sz="2350" b="0" strike="noStrike" spc="-11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231">
                <a:solidFill>
                  <a:srgbClr val="000000"/>
                </a:solidFill>
                <a:latin typeface="Arial MT"/>
              </a:rPr>
              <a:t>nœud</a:t>
            </a:r>
            <a:r>
              <a:rPr lang="fr-FR" sz="2350" b="0" strike="noStrike" spc="69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i="1" strike="noStrike" spc="-1">
                <a:solidFill>
                  <a:srgbClr val="000000"/>
                </a:solidFill>
                <a:latin typeface="Arial"/>
              </a:rPr>
              <a:t>i</a:t>
            </a:r>
            <a:r>
              <a:rPr lang="fr-FR" sz="2350" b="0" i="1" strike="noStrike" spc="-111">
                <a:solidFill>
                  <a:srgbClr val="000000"/>
                </a:solidFill>
                <a:latin typeface="Arial"/>
              </a:rPr>
              <a:t> </a:t>
            </a:r>
            <a:r>
              <a:rPr lang="fr-FR" sz="2350" b="0" strike="noStrike" spc="-165">
                <a:solidFill>
                  <a:srgbClr val="000000"/>
                </a:solidFill>
                <a:latin typeface="Arial MT"/>
              </a:rPr>
              <a:t>(pour</a:t>
            </a:r>
            <a:r>
              <a:rPr lang="fr-FR" sz="2350" b="0" strike="noStrike" spc="24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26">
                <a:solidFill>
                  <a:srgbClr val="000000"/>
                </a:solidFill>
                <a:latin typeface="Arial MT"/>
              </a:rPr>
              <a:t>le 	</a:t>
            </a:r>
            <a:r>
              <a:rPr lang="fr-FR" sz="2350" b="0" strike="noStrike" spc="-250">
                <a:solidFill>
                  <a:srgbClr val="000000"/>
                </a:solidFill>
                <a:latin typeface="Arial MT"/>
              </a:rPr>
              <a:t>VRP</a:t>
            </a:r>
            <a:r>
              <a:rPr lang="fr-FR" sz="2350" b="0" strike="noStrike" spc="-66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2350" b="0" strike="noStrike" spc="-12">
                <a:solidFill>
                  <a:srgbClr val="000000"/>
                </a:solidFill>
                <a:latin typeface="Arial MT"/>
              </a:rPr>
              <a:t>Vert).</a:t>
            </a:r>
            <a:endParaRPr lang="fr-FR" sz="2350" b="0" strike="noStrike" spc="-1">
              <a:latin typeface="Calibri"/>
            </a:endParaRPr>
          </a:p>
        </p:txBody>
      </p:sp>
      <p:sp>
        <p:nvSpPr>
          <p:cNvPr id="207" name="object 10"/>
          <p:cNvSpPr/>
          <p:nvPr/>
        </p:nvSpPr>
        <p:spPr>
          <a:xfrm>
            <a:off x="914760" y="5353200"/>
            <a:ext cx="7391520" cy="434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15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799"/>
              </a:spcBef>
            </a:pPr>
            <a:r>
              <a:rPr lang="fr-FR" sz="2500" b="0" strike="noStrike" spc="-191">
                <a:latin typeface="Arial MT"/>
              </a:rPr>
              <a:t>Exemples</a:t>
            </a:r>
            <a:r>
              <a:rPr lang="fr-FR" sz="2500" b="0" strike="noStrike" spc="24">
                <a:latin typeface="Arial MT"/>
              </a:rPr>
              <a:t> </a:t>
            </a:r>
            <a:r>
              <a:rPr lang="fr-FR" sz="2500" b="0" strike="noStrike" spc="-191">
                <a:latin typeface="Arial MT"/>
              </a:rPr>
              <a:t>de</a:t>
            </a:r>
            <a:r>
              <a:rPr lang="fr-FR" sz="2500" b="0" strike="noStrike" spc="-131">
                <a:latin typeface="Arial MT"/>
              </a:rPr>
              <a:t> </a:t>
            </a:r>
            <a:r>
              <a:rPr lang="fr-FR" sz="2500" b="0" strike="noStrike" spc="-120">
                <a:latin typeface="Arial MT"/>
              </a:rPr>
              <a:t>contraintes</a:t>
            </a:r>
            <a:r>
              <a:rPr lang="fr-FR" sz="2500" b="0" strike="noStrike" spc="24">
                <a:latin typeface="Arial MT"/>
              </a:rPr>
              <a:t> </a:t>
            </a:r>
            <a:r>
              <a:rPr lang="fr-FR" sz="2500" b="0" strike="noStrike" spc="-177">
                <a:latin typeface="Arial MT"/>
              </a:rPr>
              <a:t>implémentées</a:t>
            </a:r>
            <a:r>
              <a:rPr lang="fr-FR" sz="2500" b="0" strike="noStrike" spc="128">
                <a:latin typeface="Arial MT"/>
              </a:rPr>
              <a:t> </a:t>
            </a:r>
            <a:r>
              <a:rPr lang="fr-FR" sz="2500" b="0" strike="noStrike" spc="-52">
                <a:latin typeface="Arial MT"/>
              </a:rPr>
              <a:t>:</a:t>
            </a:r>
            <a:endParaRPr lang="fr-FR" sz="2500" b="0" strike="noStrike" spc="-1">
              <a:latin typeface="Arial"/>
            </a:endParaRPr>
          </a:p>
          <a:p>
            <a:pPr marL="428040" indent="-412920">
              <a:lnSpc>
                <a:spcPts val="2599"/>
              </a:lnSpc>
              <a:spcBef>
                <a:spcPts val="1120"/>
              </a:spcBef>
              <a:buClr>
                <a:srgbClr val="000000"/>
              </a:buClr>
              <a:buFont typeface="StarSymbol"/>
              <a:buAutoNum type="arabicPeriod"/>
              <a:tabLst>
                <a:tab pos="428040" algn="l"/>
                <a:tab pos="429840" algn="l"/>
              </a:tabLst>
            </a:pPr>
            <a:r>
              <a:rPr lang="fr-FR" sz="2500" b="0" strike="noStrike" spc="-1">
                <a:latin typeface="Arial MT"/>
              </a:rPr>
              <a:t>	</a:t>
            </a:r>
            <a:r>
              <a:rPr lang="fr-FR" sz="2500" b="0" strike="noStrike" spc="-145">
                <a:latin typeface="Arial MT"/>
              </a:rPr>
              <a:t>Visite</a:t>
            </a:r>
            <a:r>
              <a:rPr lang="fr-FR" sz="2500" b="0" strike="noStrike" spc="24">
                <a:latin typeface="Arial MT"/>
              </a:rPr>
              <a:t> </a:t>
            </a:r>
            <a:r>
              <a:rPr lang="fr-FR" sz="2500" b="0" strike="noStrike" spc="-160">
                <a:latin typeface="Arial MT"/>
              </a:rPr>
              <a:t>unique</a:t>
            </a:r>
            <a:r>
              <a:rPr lang="fr-FR" sz="2500" b="0" strike="noStrike" spc="-46">
                <a:latin typeface="Arial MT"/>
              </a:rPr>
              <a:t> </a:t>
            </a:r>
            <a:r>
              <a:rPr lang="fr-FR" sz="2500" b="0" strike="noStrike" spc="-171">
                <a:solidFill>
                  <a:srgbClr val="0A0A0A"/>
                </a:solidFill>
                <a:latin typeface="Arial MT"/>
              </a:rPr>
              <a:t>:</a:t>
            </a:r>
            <a:r>
              <a:rPr lang="fr-FR" sz="2500" b="0" strike="noStrike" spc="-120">
                <a:solidFill>
                  <a:srgbClr val="0A0A0A"/>
                </a:solidFill>
                <a:latin typeface="Arial MT"/>
              </a:rPr>
              <a:t> </a:t>
            </a:r>
            <a:r>
              <a:rPr lang="fr-FR" sz="2500" b="0" strike="noStrike" spc="-287">
                <a:latin typeface="Arial MT"/>
              </a:rPr>
              <a:t>Chaque</a:t>
            </a:r>
            <a:r>
              <a:rPr lang="fr-FR" sz="2500" b="0" strike="noStrike" spc="63">
                <a:latin typeface="Arial MT"/>
              </a:rPr>
              <a:t> </a:t>
            </a:r>
            <a:r>
              <a:rPr lang="fr-FR" sz="2500" b="0" strike="noStrike" spc="-165">
                <a:latin typeface="Arial MT"/>
              </a:rPr>
              <a:t>client</a:t>
            </a:r>
            <a:r>
              <a:rPr lang="fr-FR" sz="2500" b="0" strike="noStrike" spc="-60">
                <a:latin typeface="Arial MT"/>
              </a:rPr>
              <a:t> </a:t>
            </a:r>
            <a:r>
              <a:rPr lang="fr-FR" sz="2500" b="0" strike="noStrike" spc="-216">
                <a:latin typeface="Arial MT"/>
              </a:rPr>
              <a:t>est</a:t>
            </a:r>
            <a:r>
              <a:rPr lang="fr-FR" sz="2500" b="0" strike="noStrike" spc="58">
                <a:latin typeface="Arial MT"/>
              </a:rPr>
              <a:t> </a:t>
            </a:r>
            <a:r>
              <a:rPr lang="fr-FR" sz="2500" b="0" strike="noStrike" spc="-177">
                <a:latin typeface="Arial MT"/>
              </a:rPr>
              <a:t>visité</a:t>
            </a:r>
            <a:r>
              <a:rPr lang="fr-FR" sz="2500" b="0" strike="noStrike" spc="-66">
                <a:latin typeface="Arial MT"/>
              </a:rPr>
              <a:t> </a:t>
            </a:r>
            <a:r>
              <a:rPr lang="fr-FR" sz="2500" b="0" strike="noStrike" spc="-256">
                <a:latin typeface="Arial MT"/>
              </a:rPr>
              <a:t>exactement</a:t>
            </a:r>
            <a:r>
              <a:rPr lang="fr-FR" sz="2500" b="0" strike="noStrike" spc="83">
                <a:latin typeface="Arial MT"/>
              </a:rPr>
              <a:t> </a:t>
            </a:r>
            <a:r>
              <a:rPr lang="fr-FR" sz="2500" b="0" strike="noStrike" spc="-282">
                <a:latin typeface="Arial MT"/>
              </a:rPr>
              <a:t>une </a:t>
            </a:r>
            <a:r>
              <a:rPr lang="fr-FR" sz="2500" b="0" strike="noStrike" spc="-12">
                <a:latin typeface="Arial MT"/>
              </a:rPr>
              <a:t>fois.</a:t>
            </a:r>
            <a:endParaRPr lang="fr-FR" sz="2500" b="0" strike="noStrike" spc="-1">
              <a:latin typeface="Arial"/>
            </a:endParaRPr>
          </a:p>
          <a:p>
            <a:pPr marL="415440" indent="-387360">
              <a:lnSpc>
                <a:spcPts val="2801"/>
              </a:lnSpc>
              <a:spcBef>
                <a:spcPts val="680"/>
              </a:spcBef>
              <a:buClr>
                <a:srgbClr val="000000"/>
              </a:buClr>
              <a:buFont typeface="StarSymbol"/>
              <a:buAutoNum type="arabicPeriod"/>
              <a:tabLst>
                <a:tab pos="415440" algn="l"/>
              </a:tabLst>
            </a:pPr>
            <a:r>
              <a:rPr lang="fr-FR" sz="2500" b="0" strike="noStrike" spc="-157">
                <a:latin typeface="Arial MT"/>
              </a:rPr>
              <a:t>Conservation</a:t>
            </a:r>
            <a:r>
              <a:rPr lang="fr-FR" sz="2500" b="0" strike="noStrike" spc="109">
                <a:latin typeface="Arial MT"/>
              </a:rPr>
              <a:t> </a:t>
            </a:r>
            <a:r>
              <a:rPr lang="fr-FR" sz="2500" b="0" strike="noStrike" spc="-165">
                <a:latin typeface="Arial MT"/>
              </a:rPr>
              <a:t>du</a:t>
            </a:r>
            <a:r>
              <a:rPr lang="fr-FR" sz="2500" b="0" strike="noStrike" spc="-211">
                <a:latin typeface="Arial MT"/>
              </a:rPr>
              <a:t> </a:t>
            </a:r>
            <a:r>
              <a:rPr lang="fr-FR" sz="2500" b="0" strike="noStrike" spc="-75">
                <a:latin typeface="Arial MT"/>
              </a:rPr>
              <a:t>flux</a:t>
            </a:r>
            <a:r>
              <a:rPr lang="fr-FR" sz="2500" b="0" strike="noStrike" spc="-80">
                <a:latin typeface="Arial MT"/>
              </a:rPr>
              <a:t> </a:t>
            </a:r>
            <a:r>
              <a:rPr lang="fr-FR" sz="2500" b="0" strike="noStrike" spc="-171">
                <a:latin typeface="Arial MT"/>
              </a:rPr>
              <a:t>:</a:t>
            </a:r>
            <a:r>
              <a:rPr lang="fr-FR" sz="2500" b="0" strike="noStrike" spc="-26">
                <a:latin typeface="Arial MT"/>
              </a:rPr>
              <a:t> </a:t>
            </a:r>
            <a:r>
              <a:rPr lang="fr-FR" sz="2500" b="0" strike="noStrike" spc="-222">
                <a:latin typeface="Arial MT"/>
              </a:rPr>
              <a:t>Si</a:t>
            </a:r>
            <a:r>
              <a:rPr lang="fr-FR" sz="2500" b="0" strike="noStrike" spc="-145">
                <a:latin typeface="Arial MT"/>
              </a:rPr>
              <a:t> </a:t>
            </a:r>
            <a:r>
              <a:rPr lang="fr-FR" sz="2500" b="0" strike="noStrike" spc="-282">
                <a:latin typeface="Arial MT"/>
              </a:rPr>
              <a:t>un</a:t>
            </a:r>
            <a:r>
              <a:rPr lang="fr-FR" sz="2500" b="0" strike="noStrike" spc="4">
                <a:latin typeface="Arial MT"/>
              </a:rPr>
              <a:t> </a:t>
            </a:r>
            <a:r>
              <a:rPr lang="fr-FR" sz="2500" b="0" strike="noStrike" spc="-231">
                <a:latin typeface="Arial MT"/>
              </a:rPr>
              <a:t>véhicule</a:t>
            </a:r>
            <a:r>
              <a:rPr lang="fr-FR" sz="2500" b="0" strike="noStrike" spc="12">
                <a:latin typeface="Arial MT"/>
              </a:rPr>
              <a:t> </a:t>
            </a:r>
            <a:r>
              <a:rPr lang="fr-FR" sz="2500" b="0" strike="noStrike" spc="-216">
                <a:latin typeface="Arial MT"/>
              </a:rPr>
              <a:t>entre</a:t>
            </a:r>
            <a:r>
              <a:rPr lang="fr-FR" sz="2500" b="0" strike="noStrike" spc="-21">
                <a:latin typeface="Arial MT"/>
              </a:rPr>
              <a:t> </a:t>
            </a:r>
            <a:r>
              <a:rPr lang="fr-FR" sz="2500" b="0" strike="noStrike" spc="-276">
                <a:latin typeface="Arial MT"/>
              </a:rPr>
              <a:t>dans</a:t>
            </a:r>
            <a:r>
              <a:rPr lang="fr-FR" sz="2500" b="0" strike="noStrike" spc="-26">
                <a:latin typeface="Arial MT"/>
              </a:rPr>
              <a:t> </a:t>
            </a:r>
            <a:r>
              <a:rPr lang="fr-FR" sz="2400" b="0" strike="noStrike" spc="-52">
                <a:latin typeface="Calibri"/>
              </a:rPr>
              <a:t>un</a:t>
            </a:r>
            <a:r>
              <a:rPr lang="fr-FR" sz="2400" b="0" strike="noStrike" spc="-26">
                <a:latin typeface="Calibri"/>
              </a:rPr>
              <a:t> </a:t>
            </a:r>
            <a:r>
              <a:rPr lang="fr-FR" sz="2400" b="0" strike="noStrike" spc="-21">
                <a:latin typeface="Calibri"/>
              </a:rPr>
              <a:t>nœud,</a:t>
            </a:r>
            <a:endParaRPr lang="fr-FR" sz="2400" b="0" strike="noStrike" spc="-1">
              <a:latin typeface="Arial"/>
            </a:endParaRPr>
          </a:p>
          <a:p>
            <a:pPr marL="423000">
              <a:lnSpc>
                <a:spcPts val="2801"/>
              </a:lnSpc>
              <a:tabLst>
                <a:tab pos="415440" algn="l"/>
              </a:tabLst>
            </a:pPr>
            <a:r>
              <a:rPr lang="fr-FR" sz="2500" b="0" strike="noStrike" spc="-60">
                <a:latin typeface="Arial MT"/>
              </a:rPr>
              <a:t>il</a:t>
            </a:r>
            <a:r>
              <a:rPr lang="fr-FR" sz="2500" b="0" strike="noStrike" spc="-97">
                <a:latin typeface="Arial MT"/>
              </a:rPr>
              <a:t> </a:t>
            </a:r>
            <a:r>
              <a:rPr lang="fr-FR" sz="2500" b="0" strike="noStrike" spc="-191">
                <a:latin typeface="Arial MT"/>
              </a:rPr>
              <a:t>doit</a:t>
            </a:r>
            <a:r>
              <a:rPr lang="fr-FR" sz="2500" b="0" strike="noStrike" spc="-97">
                <a:latin typeface="Arial MT"/>
              </a:rPr>
              <a:t> </a:t>
            </a:r>
            <a:r>
              <a:rPr lang="fr-FR" sz="2500" b="0" strike="noStrike" spc="-222">
                <a:latin typeface="Arial MT"/>
              </a:rPr>
              <a:t>en</a:t>
            </a:r>
            <a:r>
              <a:rPr lang="fr-FR" sz="2500" b="0" strike="noStrike" spc="-137">
                <a:latin typeface="Arial MT"/>
              </a:rPr>
              <a:t> </a:t>
            </a:r>
            <a:r>
              <a:rPr lang="fr-FR" sz="2500" b="0" strike="noStrike" spc="-35">
                <a:latin typeface="Arial MT"/>
              </a:rPr>
              <a:t>sortir.</a:t>
            </a:r>
            <a:endParaRPr lang="fr-FR" sz="2500" b="0" strike="noStrike" spc="-1">
              <a:latin typeface="Arial"/>
            </a:endParaRPr>
          </a:p>
          <a:p>
            <a:pPr marL="415800" indent="-393840">
              <a:lnSpc>
                <a:spcPts val="2599"/>
              </a:lnSpc>
              <a:spcBef>
                <a:spcPts val="1020"/>
              </a:spcBef>
              <a:buClr>
                <a:srgbClr val="000000"/>
              </a:buClr>
              <a:buFont typeface="StarSymbol"/>
              <a:buAutoNum type="arabicPeriod" startAt="3"/>
              <a:tabLst>
                <a:tab pos="420840" algn="l"/>
              </a:tabLst>
            </a:pPr>
            <a:r>
              <a:rPr lang="fr-FR" sz="2700" b="0" strike="noStrike" spc="-296">
                <a:latin typeface="Arial MT"/>
              </a:rPr>
              <a:t>Fenêtres</a:t>
            </a:r>
            <a:r>
              <a:rPr lang="fr-FR" sz="2700" b="0" strike="noStrike" spc="12">
                <a:latin typeface="Arial MT"/>
              </a:rPr>
              <a:t> </a:t>
            </a:r>
            <a:r>
              <a:rPr lang="fr-FR" sz="2700" b="0" strike="noStrike" spc="-250">
                <a:latin typeface="Arial MT"/>
              </a:rPr>
              <a:t>temporelles</a:t>
            </a:r>
            <a:r>
              <a:rPr lang="fr-FR" sz="2700" b="0" strike="noStrike" spc="38">
                <a:latin typeface="Arial MT"/>
              </a:rPr>
              <a:t> </a:t>
            </a:r>
            <a:r>
              <a:rPr lang="fr-FR" sz="2700" b="0" strike="noStrike" spc="-211">
                <a:latin typeface="Arial MT"/>
              </a:rPr>
              <a:t>:</a:t>
            </a:r>
            <a:r>
              <a:rPr lang="fr-FR" sz="2700" b="0" strike="noStrike" spc="-177">
                <a:latin typeface="Arial MT"/>
              </a:rPr>
              <a:t> </a:t>
            </a:r>
            <a:r>
              <a:rPr lang="fr-FR" sz="2700" b="0" strike="noStrike" spc="-270">
                <a:latin typeface="Arial MT"/>
              </a:rPr>
              <a:t>temps_arrivee[i,</a:t>
            </a:r>
            <a:r>
              <a:rPr lang="fr-FR" sz="2700" b="0" strike="noStrike" spc="-265">
                <a:latin typeface="Arial MT"/>
              </a:rPr>
              <a:t> </a:t>
            </a:r>
            <a:r>
              <a:rPr lang="fr-FR" sz="2700" b="0" strike="noStrike" spc="-182">
                <a:latin typeface="Arial MT"/>
              </a:rPr>
              <a:t>k]</a:t>
            </a:r>
            <a:r>
              <a:rPr lang="fr-FR" sz="2700" b="0" strike="noStrike" spc="-216">
                <a:latin typeface="Arial MT"/>
              </a:rPr>
              <a:t> </a:t>
            </a:r>
            <a:r>
              <a:rPr lang="fr-FR" sz="2700" b="0" strike="noStrike" spc="-245">
                <a:latin typeface="Arial MT"/>
              </a:rPr>
              <a:t>doit</a:t>
            </a:r>
            <a:r>
              <a:rPr lang="fr-FR" sz="2700" b="0" strike="noStrike" spc="-137">
                <a:latin typeface="Arial MT"/>
              </a:rPr>
              <a:t> </a:t>
            </a:r>
            <a:r>
              <a:rPr lang="fr-FR" sz="2700" b="0" strike="noStrike" spc="-276">
                <a:latin typeface="Arial MT"/>
              </a:rPr>
              <a:t>être</a:t>
            </a:r>
            <a:r>
              <a:rPr lang="fr-FR" sz="2700" b="0" strike="noStrike" spc="-114">
                <a:latin typeface="Arial MT"/>
              </a:rPr>
              <a:t> </a:t>
            </a:r>
            <a:r>
              <a:rPr lang="fr-FR" sz="2700" b="0" strike="noStrike" spc="-355">
                <a:latin typeface="Arial MT"/>
              </a:rPr>
              <a:t>dans</a:t>
            </a:r>
            <a:r>
              <a:rPr lang="fr-FR" sz="2700" b="0" strike="noStrike" spc="-171">
                <a:latin typeface="Arial MT"/>
              </a:rPr>
              <a:t> </a:t>
            </a:r>
            <a:r>
              <a:rPr lang="fr-FR" sz="2700" b="0" strike="noStrike" spc="-296">
                <a:latin typeface="Arial MT"/>
              </a:rPr>
              <a:t>la 	</a:t>
            </a:r>
            <a:r>
              <a:rPr lang="fr-FR" sz="2700" b="0" strike="noStrike" spc="-335">
                <a:latin typeface="Arial MT"/>
              </a:rPr>
              <a:t>plage</a:t>
            </a:r>
            <a:r>
              <a:rPr lang="fr-FR" sz="2700" b="0" strike="noStrike" spc="-106">
                <a:latin typeface="Arial MT"/>
              </a:rPr>
              <a:t> </a:t>
            </a:r>
            <a:r>
              <a:rPr lang="fr-FR" sz="2700" b="0" strike="noStrike" spc="-205">
                <a:latin typeface="Arial MT"/>
              </a:rPr>
              <a:t>[a_i,</a:t>
            </a:r>
            <a:r>
              <a:rPr lang="fr-FR" sz="2700" b="0" strike="noStrike" spc="-165">
                <a:latin typeface="Arial MT"/>
              </a:rPr>
              <a:t> </a:t>
            </a:r>
            <a:r>
              <a:rPr lang="fr-FR" sz="2700" b="0" strike="noStrike" spc="-231">
                <a:latin typeface="Arial MT"/>
              </a:rPr>
              <a:t>b_i]</a:t>
            </a:r>
            <a:r>
              <a:rPr lang="fr-FR" sz="2700" b="0" strike="noStrike" spc="-106">
                <a:latin typeface="Arial MT"/>
              </a:rPr>
              <a:t> </a:t>
            </a:r>
            <a:r>
              <a:rPr lang="fr-FR" sz="2700" b="0" strike="noStrike" spc="-321">
                <a:latin typeface="Arial MT"/>
              </a:rPr>
              <a:t>(avec</a:t>
            </a:r>
            <a:r>
              <a:rPr lang="fr-FR" sz="2700" b="0" strike="noStrike" spc="12">
                <a:latin typeface="Arial MT"/>
              </a:rPr>
              <a:t> </a:t>
            </a:r>
            <a:r>
              <a:rPr lang="fr-FR" sz="2700" b="0" strike="noStrike" spc="-316">
                <a:latin typeface="Arial MT"/>
              </a:rPr>
              <a:t>gestion</a:t>
            </a:r>
            <a:r>
              <a:rPr lang="fr-FR" sz="2700" b="0" strike="noStrike" spc="18">
                <a:latin typeface="Arial MT"/>
              </a:rPr>
              <a:t> </a:t>
            </a:r>
            <a:r>
              <a:rPr lang="fr-FR" sz="2700" b="0" strike="noStrike" spc="-367">
                <a:latin typeface="Arial MT"/>
              </a:rPr>
              <a:t>de</a:t>
            </a:r>
            <a:r>
              <a:rPr lang="fr-FR" sz="2700" b="0" strike="noStrike" spc="-205">
                <a:latin typeface="Arial MT"/>
              </a:rPr>
              <a:t> </a:t>
            </a:r>
            <a:r>
              <a:rPr lang="fr-FR" sz="2700" b="0" strike="noStrike" spc="-242">
                <a:latin typeface="Arial MT"/>
              </a:rPr>
              <a:t>l'attente</a:t>
            </a:r>
            <a:r>
              <a:rPr lang="fr-FR" sz="2700" b="0" strike="noStrike" spc="29">
                <a:latin typeface="Arial MT"/>
              </a:rPr>
              <a:t> </a:t>
            </a:r>
            <a:r>
              <a:rPr lang="fr-FR" sz="2700" b="0" strike="noStrike" spc="-256">
                <a:latin typeface="Arial MT"/>
              </a:rPr>
              <a:t>si</a:t>
            </a:r>
            <a:r>
              <a:rPr lang="fr-FR" sz="2700" b="0" strike="noStrike" spc="-114">
                <a:latin typeface="Arial MT"/>
              </a:rPr>
              <a:t> </a:t>
            </a:r>
            <a:r>
              <a:rPr lang="fr-FR" sz="2700" b="0" strike="noStrike" spc="-301">
                <a:latin typeface="Arial MT"/>
              </a:rPr>
              <a:t>arrivée 	</a:t>
            </a:r>
            <a:r>
              <a:rPr lang="fr-FR" sz="2700" b="0" strike="noStrike" spc="-330">
                <a:latin typeface="Arial MT"/>
              </a:rPr>
              <a:t>précoce).</a:t>
            </a:r>
            <a:endParaRPr lang="fr-FR" sz="2700" b="0" strike="noStrike" spc="-1">
              <a:latin typeface="Arial"/>
            </a:endParaRPr>
          </a:p>
          <a:p>
            <a:pPr marL="416520" indent="-395640">
              <a:lnSpc>
                <a:spcPct val="100000"/>
              </a:lnSpc>
              <a:spcBef>
                <a:spcPts val="680"/>
              </a:spcBef>
              <a:buClr>
                <a:srgbClr val="000000"/>
              </a:buClr>
              <a:buFont typeface="StarSymbol"/>
              <a:buAutoNum type="arabicPeriod" startAt="3"/>
              <a:tabLst>
                <a:tab pos="416520" algn="l"/>
                <a:tab pos="5873040" algn="l"/>
                <a:tab pos="6838200" algn="l"/>
              </a:tabLst>
            </a:pPr>
            <a:r>
              <a:rPr lang="fr-FR" sz="2300" b="0" strike="noStrike" spc="-72">
                <a:latin typeface="Arial MT"/>
              </a:rPr>
              <a:t>Consommation</a:t>
            </a:r>
            <a:r>
              <a:rPr lang="fr-FR" sz="2300" b="0" strike="noStrike" spc="-46">
                <a:latin typeface="Arial MT"/>
              </a:rPr>
              <a:t> </a:t>
            </a:r>
            <a:r>
              <a:rPr lang="fr-FR" sz="2300" b="0" strike="noStrike" spc="-35">
                <a:latin typeface="Arial MT"/>
              </a:rPr>
              <a:t>batterie</a:t>
            </a:r>
            <a:r>
              <a:rPr lang="fr-FR" sz="2300" b="0" strike="noStrike" spc="-86">
                <a:latin typeface="Arial MT"/>
              </a:rPr>
              <a:t> </a:t>
            </a:r>
            <a:r>
              <a:rPr lang="fr-FR" sz="2300" b="0" strike="noStrike" spc="-185">
                <a:latin typeface="Arial MT"/>
              </a:rPr>
              <a:t>(VRP</a:t>
            </a:r>
            <a:r>
              <a:rPr lang="fr-FR" sz="2300" b="0" strike="noStrike" spc="-26">
                <a:latin typeface="Arial MT"/>
              </a:rPr>
              <a:t> </a:t>
            </a:r>
            <a:r>
              <a:rPr lang="fr-FR" sz="2300" b="0" strike="noStrike" spc="-1">
                <a:latin typeface="Arial MT"/>
              </a:rPr>
              <a:t>Vert):</a:t>
            </a:r>
            <a:r>
              <a:rPr lang="fr-FR" sz="2300" b="0" strike="noStrike" spc="-140">
                <a:latin typeface="Arial MT"/>
              </a:rPr>
              <a:t> </a:t>
            </a:r>
            <a:r>
              <a:rPr lang="fr-FR" sz="2300" b="0" strike="noStrike" spc="-106">
                <a:latin typeface="Arial MT"/>
              </a:rPr>
              <a:t>B_j</a:t>
            </a:r>
            <a:r>
              <a:rPr lang="fr-FR" sz="2300" b="0" strike="noStrike" spc="32">
                <a:latin typeface="Arial MT"/>
              </a:rPr>
              <a:t> </a:t>
            </a:r>
            <a:r>
              <a:rPr lang="fr-FR" sz="2300" b="0" strike="noStrike" spc="-140">
                <a:latin typeface="Arial MT"/>
              </a:rPr>
              <a:t>=</a:t>
            </a:r>
            <a:r>
              <a:rPr lang="fr-FR" sz="2300" b="0" strike="noStrike" spc="-86">
                <a:latin typeface="Arial MT"/>
              </a:rPr>
              <a:t> </a:t>
            </a:r>
            <a:r>
              <a:rPr lang="fr-FR" sz="2300" b="0" strike="noStrike" spc="-52">
                <a:latin typeface="Arial MT"/>
              </a:rPr>
              <a:t>B</a:t>
            </a:r>
            <a:r>
              <a:rPr lang="fr-FR" sz="2300" b="0" strike="noStrike" spc="-1">
                <a:latin typeface="Arial MT"/>
              </a:rPr>
              <a:t>	</a:t>
            </a:r>
            <a:r>
              <a:rPr lang="fr-FR" sz="2300" b="0" strike="noStrike" spc="-26">
                <a:latin typeface="Arial MT"/>
              </a:rPr>
              <a:t>i</a:t>
            </a:r>
            <a:r>
              <a:rPr lang="fr-FR" sz="2300" b="0" strike="noStrike" spc="-157">
                <a:latin typeface="Arial MT"/>
              </a:rPr>
              <a:t> </a:t>
            </a:r>
            <a:r>
              <a:rPr lang="fr-FR" sz="2300" b="0" strike="noStrike" spc="-1">
                <a:latin typeface="Arial MT"/>
              </a:rPr>
              <a:t>-</a:t>
            </a:r>
            <a:r>
              <a:rPr lang="fr-FR" sz="2300" b="0" strike="noStrike" spc="-160">
                <a:latin typeface="Arial MT"/>
              </a:rPr>
              <a:t> </a:t>
            </a:r>
            <a:r>
              <a:rPr lang="fr-FR" sz="2300" b="0" strike="noStrike" spc="-72">
                <a:latin typeface="Arial MT"/>
              </a:rPr>
              <a:t>c</a:t>
            </a:r>
            <a:r>
              <a:rPr lang="fr-FR" sz="2300" b="0" strike="noStrike" spc="-111">
                <a:latin typeface="Arial MT"/>
              </a:rPr>
              <a:t> </a:t>
            </a:r>
            <a:r>
              <a:rPr lang="fr-FR" sz="2300" b="0" strike="noStrike" spc="-1">
                <a:latin typeface="Arial MT"/>
              </a:rPr>
              <a:t>*</a:t>
            </a:r>
            <a:r>
              <a:rPr lang="fr-FR" sz="2300" b="0" strike="noStrike" spc="-111">
                <a:latin typeface="Arial MT"/>
              </a:rPr>
              <a:t> </a:t>
            </a:r>
            <a:r>
              <a:rPr lang="fr-FR" sz="2300" b="0" strike="noStrike" spc="-52">
                <a:latin typeface="Arial MT"/>
              </a:rPr>
              <a:t>d</a:t>
            </a:r>
            <a:r>
              <a:rPr lang="fr-FR" sz="2300" b="0" strike="noStrike" spc="-1">
                <a:latin typeface="Arial MT"/>
              </a:rPr>
              <a:t>	</a:t>
            </a:r>
            <a:r>
              <a:rPr lang="fr-FR" sz="2300" b="0" strike="noStrike" spc="-26">
                <a:latin typeface="Arial MT"/>
              </a:rPr>
              <a:t>ij.</a:t>
            </a:r>
            <a:endParaRPr lang="fr-FR" sz="2300" b="0" strike="noStrike" spc="-1">
              <a:latin typeface="Arial"/>
            </a:endParaRPr>
          </a:p>
        </p:txBody>
      </p:sp>
      <p:sp>
        <p:nvSpPr>
          <p:cNvPr id="208" name="object 11"/>
          <p:cNvSpPr/>
          <p:nvPr/>
        </p:nvSpPr>
        <p:spPr>
          <a:xfrm>
            <a:off x="10835280" y="2398320"/>
            <a:ext cx="5854320" cy="10656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1640" rIns="0" bIns="0" anchor="t">
            <a:spAutoFit/>
          </a:bodyPr>
          <a:lstStyle/>
          <a:p>
            <a:pPr marL="171360">
              <a:lnSpc>
                <a:spcPct val="100000"/>
              </a:lnSpc>
              <a:spcBef>
                <a:spcPts val="564"/>
              </a:spcBef>
              <a:tabLst>
                <a:tab pos="365040" algn="l"/>
              </a:tabLst>
            </a:pPr>
            <a:r>
              <a:rPr lang="fr-FR" sz="1800" b="0" strike="noStrike" spc="-52">
                <a:solidFill>
                  <a:srgbClr val="111111"/>
                </a:solidFill>
                <a:latin typeface="Cambria"/>
              </a:rPr>
              <a:t>t</a:t>
            </a:r>
            <a:r>
              <a:rPr lang="fr-FR" sz="1800" b="0" strike="noStrike" spc="-1">
                <a:solidFill>
                  <a:srgbClr val="111111"/>
                </a:solidFill>
                <a:latin typeface="Cambria"/>
              </a:rPr>
              <a:t>	</a:t>
            </a:r>
            <a:r>
              <a:rPr lang="fr-FR" sz="1800" b="0" strike="noStrike" spc="-1">
                <a:latin typeface="Cambria"/>
              </a:rPr>
              <a:t>Pariables</a:t>
            </a:r>
            <a:r>
              <a:rPr lang="fr-FR" sz="1800" b="0" strike="noStrike" spc="182">
                <a:latin typeface="Cambria"/>
              </a:rPr>
              <a:t> </a:t>
            </a:r>
            <a:r>
              <a:rPr lang="fr-FR" sz="1800" b="0" strike="noStrike" spc="-12">
                <a:latin typeface="Cambria"/>
              </a:rPr>
              <a:t>de</a:t>
            </a:r>
            <a:r>
              <a:rPr lang="fr-FR" sz="1800" b="0" strike="noStrike" spc="168">
                <a:latin typeface="Cambria"/>
              </a:rPr>
              <a:t> </a:t>
            </a:r>
            <a:r>
              <a:rPr lang="fr-FR" sz="1800" b="0" strike="noStrike" spc="-12">
                <a:latin typeface="Cambria"/>
              </a:rPr>
              <a:t>décision</a:t>
            </a:r>
            <a:endParaRPr lang="fr-FR" sz="1800" b="0" strike="noStrike" spc="-1">
              <a:latin typeface="Arial"/>
            </a:endParaRPr>
          </a:p>
          <a:p>
            <a:pPr marL="173520">
              <a:lnSpc>
                <a:spcPts val="2106"/>
              </a:lnSpc>
              <a:spcBef>
                <a:spcPts val="1638"/>
              </a:spcBef>
              <a:tabLst>
                <a:tab pos="897120" algn="l"/>
                <a:tab pos="1665720" algn="l"/>
              </a:tabLst>
            </a:pPr>
            <a:r>
              <a:rPr lang="fr-FR" sz="1800" b="0" strike="noStrike" spc="-1">
                <a:latin typeface="Arial MT"/>
              </a:rPr>
              <a:t>for</a:t>
            </a:r>
            <a:r>
              <a:rPr lang="fr-FR" sz="1800" b="0" strike="noStrike" spc="406">
                <a:latin typeface="Arial MT"/>
              </a:rPr>
              <a:t> </a:t>
            </a:r>
            <a:r>
              <a:rPr lang="fr-FR" sz="1800" b="0" strike="noStrike" spc="-26">
                <a:solidFill>
                  <a:srgbClr val="232323"/>
                </a:solidFill>
                <a:latin typeface="Arial MT"/>
              </a:rPr>
              <a:t>1,</a:t>
            </a:r>
            <a:r>
              <a:rPr lang="fr-FR" sz="1800" b="0" strike="noStrike" spc="-1">
                <a:solidFill>
                  <a:srgbClr val="232323"/>
                </a:solidFill>
                <a:latin typeface="Arial MT"/>
              </a:rPr>
              <a:t>	</a:t>
            </a:r>
            <a:r>
              <a:rPr lang="fr-FR" sz="1800" b="0" strike="noStrike" spc="103">
                <a:latin typeface="Arial MT"/>
              </a:rPr>
              <a:t>j,</a:t>
            </a:r>
            <a:r>
              <a:rPr lang="fr-FR" sz="1800" b="0" strike="noStrike" spc="358">
                <a:latin typeface="Arial MT"/>
              </a:rPr>
              <a:t> </a:t>
            </a:r>
            <a:r>
              <a:rPr lang="fr-FR" sz="1800" b="0" strike="noStrike" spc="-1">
                <a:solidFill>
                  <a:srgbClr val="2F2F2F"/>
                </a:solidFill>
                <a:latin typeface="Arial MT"/>
              </a:rPr>
              <a:t>k</a:t>
            </a:r>
            <a:r>
              <a:rPr lang="fr-FR" sz="1800" b="0" strike="noStrike" spc="262">
                <a:solidFill>
                  <a:srgbClr val="2F2F2F"/>
                </a:solidFill>
                <a:latin typeface="Arial MT"/>
              </a:rPr>
              <a:t> </a:t>
            </a:r>
            <a:r>
              <a:rPr lang="fr-FR" sz="1800" b="0" strike="noStrike" spc="-26">
                <a:latin typeface="Arial MT"/>
              </a:rPr>
              <a:t>In</a:t>
            </a:r>
            <a:r>
              <a:rPr lang="fr-FR" sz="1800" b="0" strike="noStrike" spc="-1">
                <a:latin typeface="Arial MT"/>
              </a:rPr>
              <a:t>	</a:t>
            </a:r>
            <a:r>
              <a:rPr lang="fr-FR" sz="1800" b="0" strike="noStrike" spc="-12">
                <a:latin typeface="Arial MT"/>
              </a:rPr>
              <a:t>arcs‹</a:t>
            </a:r>
            <a:endParaRPr lang="fr-FR" sz="1800" b="0" strike="noStrike" spc="-1">
              <a:latin typeface="Arial"/>
            </a:endParaRPr>
          </a:p>
          <a:p>
            <a:pPr marL="377280">
              <a:lnSpc>
                <a:spcPts val="1925"/>
              </a:lnSpc>
              <a:tabLst>
                <a:tab pos="896040" algn="l"/>
              </a:tabLst>
            </a:pPr>
            <a:r>
              <a:rPr lang="fr-FR" sz="1650" b="0" strike="noStrike" spc="32">
                <a:latin typeface="Arial MT"/>
              </a:rPr>
              <a:t>x[1,</a:t>
            </a:r>
            <a:r>
              <a:rPr lang="fr-FR" sz="1650" b="0" strike="noStrike" spc="-1">
                <a:latin typeface="Arial MT"/>
              </a:rPr>
              <a:t>	j</a:t>
            </a:r>
            <a:r>
              <a:rPr lang="fr-FR" sz="1650" b="0" strike="noStrike" spc="-182">
                <a:latin typeface="Arial MT"/>
              </a:rPr>
              <a:t> </a:t>
            </a:r>
            <a:r>
              <a:rPr lang="fr-FR" sz="1650" b="0" strike="noStrike" spc="-1">
                <a:latin typeface="Arial MT"/>
              </a:rPr>
              <a:t>,</a:t>
            </a:r>
            <a:r>
              <a:rPr lang="fr-FR" sz="1650" b="0" strike="noStrike" spc="372">
                <a:latin typeface="Arial MT"/>
              </a:rPr>
              <a:t> </a:t>
            </a:r>
            <a:r>
              <a:rPr lang="fr-FR" sz="1650" b="0" strike="noStrike" spc="-1">
                <a:latin typeface="Arial MT"/>
              </a:rPr>
              <a:t>k}</a:t>
            </a:r>
            <a:r>
              <a:rPr lang="fr-FR" sz="1650" b="0" strike="noStrike" spc="378">
                <a:latin typeface="Arial MT"/>
              </a:rPr>
              <a:t> </a:t>
            </a:r>
            <a:r>
              <a:rPr lang="fr-FR" sz="1650" b="0" strike="noStrike" spc="-1">
                <a:solidFill>
                  <a:srgbClr val="343434"/>
                </a:solidFill>
                <a:latin typeface="Arial MT"/>
              </a:rPr>
              <a:t>=</a:t>
            </a:r>
            <a:r>
              <a:rPr lang="fr-FR" sz="1650" b="0" strike="noStrike" spc="242">
                <a:solidFill>
                  <a:srgbClr val="343434"/>
                </a:solidFill>
                <a:latin typeface="Arial MT"/>
              </a:rPr>
              <a:t> </a:t>
            </a:r>
            <a:r>
              <a:rPr lang="fr-FR" sz="1650" b="0" strike="noStrike" spc="-97">
                <a:latin typeface="Arial MT"/>
              </a:rPr>
              <a:t>model.</a:t>
            </a:r>
            <a:r>
              <a:rPr lang="fr-FR" sz="1650" b="0" strike="noStrike" spc="-211">
                <a:latin typeface="Arial MT"/>
              </a:rPr>
              <a:t> </a:t>
            </a:r>
            <a:r>
              <a:rPr lang="fr-FR" sz="1650" b="0" strike="noStrike" spc="-52">
                <a:latin typeface="Arial MT"/>
              </a:rPr>
              <a:t>kewBooïVar(f</a:t>
            </a:r>
            <a:r>
              <a:rPr lang="fr-FR" sz="1650" b="0" strike="noStrike" spc="49">
                <a:latin typeface="Arial MT"/>
              </a:rPr>
              <a:t> </a:t>
            </a:r>
            <a:r>
              <a:rPr lang="fr-FR" sz="1650" b="0" strike="noStrike" spc="-32">
                <a:solidFill>
                  <a:srgbClr val="151515"/>
                </a:solidFill>
                <a:latin typeface="Arial MT"/>
              </a:rPr>
              <a:t>'</a:t>
            </a:r>
            <a:r>
              <a:rPr lang="fr-FR" sz="1650" b="0" strike="noStrike" spc="-97">
                <a:solidFill>
                  <a:srgbClr val="151515"/>
                </a:solidFill>
                <a:latin typeface="Arial MT"/>
              </a:rPr>
              <a:t> </a:t>
            </a:r>
            <a:r>
              <a:rPr lang="fr-FR" sz="1650" b="0" strike="noStrike" spc="-1">
                <a:latin typeface="Arial MT"/>
              </a:rPr>
              <a:t>x</a:t>
            </a:r>
            <a:r>
              <a:rPr lang="fr-FR" sz="1650" b="0" strike="noStrike" spc="318">
                <a:latin typeface="Arial MT"/>
              </a:rPr>
              <a:t> </a:t>
            </a:r>
            <a:r>
              <a:rPr lang="fr-FR" sz="1650" b="0" strike="noStrike" spc="111">
                <a:latin typeface="Arial MT"/>
              </a:rPr>
              <a:t>(1)_(j)_{k)</a:t>
            </a:r>
            <a:r>
              <a:rPr lang="fr-FR" sz="1650" b="0" strike="noStrike" spc="-111">
                <a:latin typeface="Arial MT"/>
              </a:rPr>
              <a:t> </a:t>
            </a:r>
            <a:r>
              <a:rPr lang="fr-FR" sz="1650" b="0" strike="noStrike" spc="52">
                <a:solidFill>
                  <a:srgbClr val="262626"/>
                </a:solidFill>
                <a:latin typeface="Arial MT"/>
              </a:rPr>
              <a:t>'</a:t>
            </a:r>
            <a:r>
              <a:rPr lang="fr-FR" sz="1650" b="0" strike="noStrike" spc="-202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1650" b="0" strike="noStrike" spc="-52">
                <a:latin typeface="Arial MT"/>
              </a:rPr>
              <a:t>}</a:t>
            </a:r>
            <a:endParaRPr lang="fr-FR" sz="1650" b="0" strike="noStrike" spc="-1">
              <a:latin typeface="Arial"/>
            </a:endParaRPr>
          </a:p>
        </p:txBody>
      </p:sp>
      <p:sp>
        <p:nvSpPr>
          <p:cNvPr id="209" name="object 12"/>
          <p:cNvSpPr/>
          <p:nvPr/>
        </p:nvSpPr>
        <p:spPr>
          <a:xfrm>
            <a:off x="10835280" y="3795120"/>
            <a:ext cx="5866920" cy="129204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9040" rIns="0" bIns="0" anchor="t">
            <a:spAutoFit/>
          </a:bodyPr>
          <a:lstStyle/>
          <a:p>
            <a:pPr marL="172800">
              <a:lnSpc>
                <a:spcPts val="2055"/>
              </a:lnSpc>
              <a:spcBef>
                <a:spcPts val="465"/>
              </a:spcBef>
              <a:tabLst>
                <a:tab pos="1378080" algn="l"/>
              </a:tabLst>
            </a:pPr>
            <a:r>
              <a:rPr lang="fr-FR" sz="1800" b="0" strike="noStrike" spc="-1">
                <a:latin typeface="Arial MT"/>
              </a:rPr>
              <a:t>4</a:t>
            </a:r>
            <a:r>
              <a:rPr lang="fr-FR" sz="1800" b="0" strike="noStrike" spc="109">
                <a:latin typeface="Arial MT"/>
              </a:rPr>
              <a:t> </a:t>
            </a:r>
            <a:r>
              <a:rPr lang="fr-FR" sz="1800" b="0" strike="noStrike" spc="-12">
                <a:latin typeface="Arial MT"/>
              </a:rPr>
              <a:t>Yariab\es</a:t>
            </a:r>
            <a:r>
              <a:rPr lang="fr-FR" sz="1800" b="0" strike="noStrike" spc="-1">
                <a:latin typeface="Arial MT"/>
              </a:rPr>
              <a:t>	</a:t>
            </a:r>
            <a:r>
              <a:rPr lang="fr-FR" sz="1800" b="0" strike="noStrike" spc="-12">
                <a:latin typeface="Arial MT"/>
              </a:rPr>
              <a:t>teupore\ïes</a:t>
            </a:r>
            <a:endParaRPr lang="fr-FR" sz="1800" b="0" strike="noStrike" spc="-1">
              <a:latin typeface="Arial"/>
            </a:endParaRPr>
          </a:p>
          <a:p>
            <a:pPr marL="184320">
              <a:lnSpc>
                <a:spcPts val="1811"/>
              </a:lnSpc>
              <a:tabLst>
                <a:tab pos="1762920" algn="l"/>
              </a:tabLst>
            </a:pPr>
            <a:r>
              <a:rPr lang="fr-FR" sz="1650" b="0" strike="noStrike" spc="-26">
                <a:latin typeface="Arial MT"/>
              </a:rPr>
              <a:t>temps_arrivee</a:t>
            </a:r>
            <a:r>
              <a:rPr lang="fr-FR" sz="1650" b="0" strike="noStrike" spc="233">
                <a:latin typeface="Arial MT"/>
              </a:rPr>
              <a:t> </a:t>
            </a:r>
            <a:r>
              <a:rPr lang="fr-FR" sz="1650" b="0" strike="noStrike" spc="-52">
                <a:solidFill>
                  <a:srgbClr val="0C0C0C"/>
                </a:solidFill>
                <a:latin typeface="Arial MT"/>
              </a:rPr>
              <a:t>-</a:t>
            </a:r>
            <a:r>
              <a:rPr lang="fr-FR" sz="1650" b="0" strike="noStrike" spc="-1">
                <a:solidFill>
                  <a:srgbClr val="0C0C0C"/>
                </a:solidFill>
                <a:latin typeface="Arial MT"/>
              </a:rPr>
              <a:t>	</a:t>
            </a:r>
            <a:r>
              <a:rPr lang="fr-FR" sz="1650" b="0" strike="noStrike" spc="-26">
                <a:latin typeface="Arial MT"/>
              </a:rPr>
              <a:t>(}</a:t>
            </a:r>
            <a:endParaRPr lang="fr-FR" sz="1650" b="0" strike="noStrike" spc="-1">
              <a:latin typeface="Arial"/>
            </a:endParaRPr>
          </a:p>
          <a:p>
            <a:pPr marL="173520">
              <a:lnSpc>
                <a:spcPts val="1905"/>
              </a:lnSpc>
              <a:tabLst>
                <a:tab pos="1762920" algn="l"/>
              </a:tabLst>
            </a:pPr>
            <a:r>
              <a:rPr lang="fr-FR" sz="1700" b="0" strike="noStrike" spc="49">
                <a:latin typeface="Arial MT"/>
              </a:rPr>
              <a:t>for</a:t>
            </a:r>
            <a:r>
              <a:rPr lang="fr-FR" sz="1700" b="0" strike="noStrike" spc="443">
                <a:latin typeface="Arial MT"/>
              </a:rPr>
              <a:t> </a:t>
            </a:r>
            <a:r>
              <a:rPr lang="fr-FR" sz="1700" b="0" strike="noStrike" spc="63">
                <a:latin typeface="Arial MT"/>
              </a:rPr>
              <a:t>1</a:t>
            </a:r>
            <a:r>
              <a:rPr lang="fr-FR" sz="1700" b="0" strike="noStrike" spc="154"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In</a:t>
            </a:r>
            <a:r>
              <a:rPr lang="fr-FR" sz="1700" b="0" strike="noStrike" spc="378">
                <a:latin typeface="Arial MT"/>
              </a:rPr>
              <a:t> </a:t>
            </a:r>
            <a:r>
              <a:rPr lang="fr-FR" sz="1700" b="0" strike="noStrike" spc="-12">
                <a:latin typeface="Arial MT"/>
              </a:rPr>
              <a:t>nodes:</a:t>
            </a:r>
            <a:endParaRPr lang="fr-FR" sz="1700" b="0" strike="noStrike" spc="-1">
              <a:latin typeface="Arial"/>
            </a:endParaRPr>
          </a:p>
          <a:p>
            <a:pPr marL="425520">
              <a:lnSpc>
                <a:spcPts val="1970"/>
              </a:lnSpc>
              <a:tabLst>
                <a:tab pos="5261760" algn="l"/>
              </a:tabLst>
            </a:pPr>
            <a:r>
              <a:rPr lang="fr-FR" sz="1700" b="0" strike="noStrike" spc="-140">
                <a:latin typeface="Arial MT"/>
              </a:rPr>
              <a:t>temps</a:t>
            </a:r>
            <a:r>
              <a:rPr lang="fr-FR" sz="1700" b="0" strike="noStrike" spc="423">
                <a:latin typeface="Arial MT"/>
              </a:rPr>
              <a:t> </a:t>
            </a:r>
            <a:r>
              <a:rPr lang="fr-FR" sz="1700" b="0" strike="noStrike" spc="-72">
                <a:latin typeface="Arial MT"/>
              </a:rPr>
              <a:t>ar</a:t>
            </a:r>
            <a:r>
              <a:rPr lang="fr-FR" sz="1700" b="0" strike="noStrike" spc="-231"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r1vee[i}</a:t>
            </a:r>
            <a:r>
              <a:rPr lang="fr-FR" sz="1700" b="0" strike="noStrike" spc="12">
                <a:latin typeface="Arial MT"/>
              </a:rPr>
              <a:t>  </a:t>
            </a:r>
            <a:r>
              <a:rPr lang="fr-FR" sz="1700" b="0" strike="noStrike" spc="-1">
                <a:solidFill>
                  <a:srgbClr val="131313"/>
                </a:solidFill>
                <a:latin typeface="Arial MT"/>
              </a:rPr>
              <a:t>=</a:t>
            </a:r>
            <a:r>
              <a:rPr lang="fr-FR" sz="1700" b="0" strike="noStrike" spc="284">
                <a:solidFill>
                  <a:srgbClr val="131313"/>
                </a:solidFill>
                <a:latin typeface="Arial MT"/>
              </a:rPr>
              <a:t> </a:t>
            </a:r>
            <a:r>
              <a:rPr lang="fr-FR" sz="1700" b="0" strike="noStrike" spc="-114">
                <a:latin typeface="Arial MT"/>
              </a:rPr>
              <a:t>model.</a:t>
            </a:r>
            <a:r>
              <a:rPr lang="fr-FR" sz="1700" b="0" strike="noStrike" spc="-202"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flwIntVar(a</a:t>
            </a:r>
            <a:r>
              <a:rPr lang="fr-FR" sz="1700" b="0" strike="noStrike" spc="403">
                <a:latin typeface="Arial MT"/>
              </a:rPr>
              <a:t> </a:t>
            </a:r>
            <a:r>
              <a:rPr lang="fr-FR" sz="1700" b="0" strike="noStrike" spc="49">
                <a:latin typeface="Arial MT"/>
              </a:rPr>
              <a:t>1,</a:t>
            </a:r>
            <a:r>
              <a:rPr lang="fr-FR" sz="1700" b="0" strike="noStrike" spc="369"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b</a:t>
            </a:r>
            <a:r>
              <a:rPr lang="fr-FR" sz="1700" b="0" strike="noStrike" spc="214">
                <a:latin typeface="Arial MT"/>
              </a:rPr>
              <a:t> </a:t>
            </a:r>
            <a:r>
              <a:rPr lang="fr-FR" sz="1700" b="0" strike="noStrike" spc="49">
                <a:solidFill>
                  <a:srgbClr val="0C0C0C"/>
                </a:solidFill>
                <a:latin typeface="Arial MT"/>
              </a:rPr>
              <a:t>1,</a:t>
            </a:r>
            <a:r>
              <a:rPr lang="fr-FR" sz="1700" b="0" strike="noStrike" spc="262">
                <a:solidFill>
                  <a:srgbClr val="0C0C0C"/>
                </a:solidFill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f'</a:t>
            </a:r>
            <a:r>
              <a:rPr lang="fr-FR" sz="1700" b="0" strike="noStrike" spc="148">
                <a:latin typeface="Arial MT"/>
              </a:rPr>
              <a:t> </a:t>
            </a:r>
            <a:r>
              <a:rPr lang="fr-FR" sz="1700" b="0" strike="noStrike" spc="-52">
                <a:latin typeface="Arial MT"/>
              </a:rPr>
              <a:t>t</a:t>
            </a:r>
            <a:r>
              <a:rPr lang="fr-FR" sz="1700" b="0" strike="noStrike" spc="-1">
                <a:latin typeface="Arial MT"/>
              </a:rPr>
              <a:t>	</a:t>
            </a:r>
            <a:r>
              <a:rPr lang="fr-FR" sz="1700" b="0" strike="noStrike" spc="58">
                <a:latin typeface="Arial MT"/>
              </a:rPr>
              <a:t>{1Î</a:t>
            </a:r>
            <a:r>
              <a:rPr lang="fr-FR" sz="1700" b="0" strike="noStrike" spc="-66">
                <a:latin typeface="Arial MT"/>
              </a:rPr>
              <a:t> </a:t>
            </a:r>
            <a:r>
              <a:rPr lang="fr-FR" sz="1700" b="0" strike="noStrike" spc="-1">
                <a:latin typeface="Arial MT"/>
              </a:rPr>
              <a:t>'</a:t>
            </a:r>
            <a:r>
              <a:rPr lang="fr-FR" sz="1700" b="0" strike="noStrike" spc="-245">
                <a:latin typeface="Arial MT"/>
              </a:rPr>
              <a:t> </a:t>
            </a:r>
            <a:r>
              <a:rPr lang="fr-FR" sz="1700" b="0" strike="noStrike" spc="-52">
                <a:latin typeface="Arial MT"/>
              </a:rPr>
              <a:t>)</a:t>
            </a:r>
            <a:endParaRPr lang="fr-FR" sz="1700" b="0" strike="noStrike" spc="-1">
              <a:latin typeface="Arial"/>
            </a:endParaRPr>
          </a:p>
        </p:txBody>
      </p:sp>
      <p:sp>
        <p:nvSpPr>
          <p:cNvPr id="210" name="object 13"/>
          <p:cNvSpPr/>
          <p:nvPr/>
        </p:nvSpPr>
        <p:spPr>
          <a:xfrm>
            <a:off x="8887320" y="5757840"/>
            <a:ext cx="7241040" cy="11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>
              <a:lnSpc>
                <a:spcPts val="2100"/>
              </a:lnSpc>
              <a:spcBef>
                <a:spcPts val="111"/>
              </a:spcBef>
            </a:pPr>
            <a:r>
              <a:rPr lang="fr-FR" sz="2000" b="0" strike="noStrike" spc="-307">
                <a:solidFill>
                  <a:srgbClr val="1A1A1A"/>
                </a:solidFill>
                <a:latin typeface="Arial MT"/>
              </a:rPr>
              <a:t>#</a:t>
            </a:r>
            <a:r>
              <a:rPr lang="fr-FR" sz="2000" b="0" strike="noStrike" spc="143">
                <a:solidFill>
                  <a:srgbClr val="1A1A1A"/>
                </a:solidFill>
                <a:latin typeface="Arial MT"/>
              </a:rPr>
              <a:t> </a:t>
            </a:r>
            <a:r>
              <a:rPr lang="fr-FR" sz="2000" b="0" strike="noStrike" spc="-160">
                <a:latin typeface="Arial MT"/>
              </a:rPr>
              <a:t>Contra</a:t>
            </a:r>
            <a:r>
              <a:rPr lang="fr-FR" sz="2000" b="0" strike="noStrike" spc="-231">
                <a:latin typeface="Arial MT"/>
              </a:rPr>
              <a:t> </a:t>
            </a:r>
            <a:r>
              <a:rPr lang="fr-FR" sz="2000" b="0" strike="noStrike" spc="-80">
                <a:latin typeface="Arial MT"/>
              </a:rPr>
              <a:t>i</a:t>
            </a:r>
            <a:r>
              <a:rPr lang="fr-FR" sz="2000" b="0" strike="noStrike" spc="-335">
                <a:latin typeface="Arial MT"/>
              </a:rPr>
              <a:t> </a:t>
            </a:r>
            <a:r>
              <a:rPr lang="fr-FR" sz="2000" b="0" strike="noStrike" spc="-12">
                <a:latin typeface="Arial MT"/>
              </a:rPr>
              <a:t>nte</a:t>
            </a:r>
            <a:r>
              <a:rPr lang="fr-FR" sz="2000" b="0" strike="noStrike" spc="97">
                <a:latin typeface="Arial MT"/>
              </a:rPr>
              <a:t> </a:t>
            </a:r>
            <a:r>
              <a:rPr lang="fr-FR" sz="2000" b="0" strike="noStrike" spc="-222">
                <a:latin typeface="Arial MT"/>
              </a:rPr>
              <a:t>de</a:t>
            </a:r>
            <a:r>
              <a:rPr lang="fr-FR" sz="2000" b="0" strike="noStrike" spc="94">
                <a:latin typeface="Arial MT"/>
              </a:rPr>
              <a:t> </a:t>
            </a:r>
            <a:r>
              <a:rPr lang="fr-FR" sz="2000" b="0" strike="noStrike" spc="-1">
                <a:latin typeface="Arial MT"/>
              </a:rPr>
              <a:t>visite</a:t>
            </a:r>
            <a:r>
              <a:rPr lang="fr-FR" sz="2000" b="0" strike="noStrike" spc="188">
                <a:latin typeface="Arial MT"/>
              </a:rPr>
              <a:t> </a:t>
            </a:r>
            <a:r>
              <a:rPr lang="fr-FR" sz="2000" b="0" strike="noStrike" spc="-12">
                <a:latin typeface="Arial MT"/>
              </a:rPr>
              <a:t>unique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ts val="1939"/>
              </a:lnSpc>
              <a:tabLst>
                <a:tab pos="1139760" algn="l"/>
              </a:tabLst>
            </a:pPr>
            <a:r>
              <a:rPr lang="fr-FR" sz="2150" b="0" strike="noStrike" spc="-1">
                <a:latin typeface="Arial MT"/>
              </a:rPr>
              <a:t>for</a:t>
            </a:r>
            <a:r>
              <a:rPr lang="fr-FR" sz="2150" b="0" strike="noStrike" spc="18">
                <a:latin typeface="Arial MT"/>
              </a:rPr>
              <a:t> </a:t>
            </a:r>
            <a:r>
              <a:rPr lang="fr-FR" sz="2150" b="0" strike="noStrike" spc="-120">
                <a:latin typeface="Arial MT"/>
              </a:rPr>
              <a:t>cf</a:t>
            </a:r>
            <a:r>
              <a:rPr lang="fr-FR" sz="2150" b="0" strike="noStrike" spc="-231">
                <a:latin typeface="Arial MT"/>
              </a:rPr>
              <a:t> </a:t>
            </a:r>
            <a:r>
              <a:rPr lang="fr-FR" sz="2150" b="0" strike="noStrike" spc="-21">
                <a:latin typeface="Arial MT"/>
              </a:rPr>
              <a:t>ient</a:t>
            </a:r>
            <a:r>
              <a:rPr lang="fr-FR" sz="2150" b="0" strike="noStrike" spc="-1">
                <a:latin typeface="Arial MT"/>
              </a:rPr>
              <a:t>	in</a:t>
            </a:r>
            <a:r>
              <a:rPr lang="fr-FR" sz="2150" b="0" strike="noStrike" spc="-106">
                <a:latin typeface="Arial MT"/>
              </a:rPr>
              <a:t> </a:t>
            </a:r>
            <a:r>
              <a:rPr lang="fr-FR" sz="2150" b="0" strike="noStrike" spc="-120">
                <a:latin typeface="Arial MT"/>
              </a:rPr>
              <a:t>cf</a:t>
            </a:r>
            <a:r>
              <a:rPr lang="fr-FR" sz="2150" b="0" strike="noStrike" spc="-231">
                <a:latin typeface="Arial MT"/>
              </a:rPr>
              <a:t> </a:t>
            </a:r>
            <a:r>
              <a:rPr lang="fr-FR" sz="2150" b="0" strike="noStrike" spc="-12">
                <a:latin typeface="Arial MT"/>
              </a:rPr>
              <a:t>ients:</a:t>
            </a:r>
            <a:endParaRPr lang="fr-FR" sz="2150" b="0" strike="noStrike" spc="-1">
              <a:latin typeface="Arial"/>
            </a:endParaRPr>
          </a:p>
          <a:p>
            <a:pPr marL="428040">
              <a:lnSpc>
                <a:spcPts val="2299"/>
              </a:lnSpc>
              <a:tabLst>
                <a:tab pos="4197240" algn="l"/>
                <a:tab pos="5947560" algn="l"/>
                <a:tab pos="7020000" algn="l"/>
              </a:tabLst>
            </a:pPr>
            <a:r>
              <a:rPr lang="fr-FR" sz="2200" b="0" strike="noStrike" spc="-211">
                <a:latin typeface="Arial MT"/>
              </a:rPr>
              <a:t>model.Add(sum(x[î,</a:t>
            </a:r>
            <a:r>
              <a:rPr lang="fr-FR" sz="2200" b="0" strike="noStrike" spc="49">
                <a:latin typeface="Arial MT"/>
              </a:rPr>
              <a:t> </a:t>
            </a:r>
            <a:r>
              <a:rPr lang="fr-FR" sz="2200" b="0" strike="noStrike" spc="-35">
                <a:latin typeface="Arial MT"/>
              </a:rPr>
              <a:t>client,</a:t>
            </a:r>
            <a:r>
              <a:rPr lang="fr-FR" sz="2200" b="0" strike="noStrike" spc="-92">
                <a:latin typeface="Arial MT"/>
              </a:rPr>
              <a:t> k}</a:t>
            </a:r>
            <a:r>
              <a:rPr lang="fr-FR" sz="2200" b="0" strike="noStrike" spc="-21">
                <a:latin typeface="Arial MT"/>
              </a:rPr>
              <a:t> </a:t>
            </a:r>
            <a:r>
              <a:rPr lang="fr-FR" sz="2200" b="0" strike="noStrike" spc="-32">
                <a:latin typeface="Arial MT"/>
              </a:rPr>
              <a:t>for</a:t>
            </a:r>
            <a:r>
              <a:rPr lang="fr-FR" sz="2200" b="0" strike="noStrike" spc="49">
                <a:latin typeface="Arial MT"/>
              </a:rPr>
              <a:t> </a:t>
            </a:r>
            <a:r>
              <a:rPr lang="fr-FR" sz="2200" b="0" strike="noStrike" spc="-26">
                <a:latin typeface="Arial MT"/>
              </a:rPr>
              <a:t>i,</a:t>
            </a:r>
            <a:r>
              <a:rPr lang="fr-FR" sz="2200" b="0" strike="noStrike" spc="-1">
                <a:latin typeface="Arial MT"/>
              </a:rPr>
              <a:t>	</a:t>
            </a:r>
            <a:r>
              <a:rPr lang="fr-FR" sz="2200" b="0" strike="noStrike" spc="-395">
                <a:latin typeface="Arial MT"/>
              </a:rPr>
              <a:t>_</a:t>
            </a:r>
            <a:r>
              <a:rPr lang="fr-FR" sz="2200" b="0" strike="noStrike" spc="162">
                <a:latin typeface="Arial MT"/>
              </a:rPr>
              <a:t> </a:t>
            </a:r>
            <a:r>
              <a:rPr lang="fr-FR" sz="2200" b="0" strike="noStrike" spc="-32">
                <a:latin typeface="Arial MT"/>
              </a:rPr>
              <a:t>in</a:t>
            </a:r>
            <a:r>
              <a:rPr lang="fr-FR" sz="2200" b="0" strike="noStrike" spc="-80">
                <a:latin typeface="Arial MT"/>
              </a:rPr>
              <a:t> </a:t>
            </a:r>
            <a:r>
              <a:rPr lang="fr-FR" sz="2200" b="0" strike="noStrike" spc="-216">
                <a:latin typeface="Arial MT"/>
              </a:rPr>
              <a:t>arcs</a:t>
            </a:r>
            <a:r>
              <a:rPr lang="fr-FR" sz="2200" b="0" strike="noStrike" spc="148">
                <a:latin typeface="Arial MT"/>
              </a:rPr>
              <a:t> </a:t>
            </a:r>
            <a:r>
              <a:rPr lang="fr-FR" sz="2200" b="0" strike="noStrike" spc="-1">
                <a:latin typeface="Arial MT"/>
              </a:rPr>
              <a:t>if</a:t>
            </a:r>
            <a:r>
              <a:rPr lang="fr-FR" sz="2200" b="0" strike="noStrike" spc="174">
                <a:latin typeface="Arial MT"/>
              </a:rPr>
              <a:t> </a:t>
            </a:r>
            <a:r>
              <a:rPr lang="fr-FR" sz="2200" b="0" strike="noStrike" spc="-395">
                <a:latin typeface="Arial MT"/>
              </a:rPr>
              <a:t>_</a:t>
            </a:r>
            <a:r>
              <a:rPr lang="fr-FR" sz="2200" b="0" strike="noStrike" spc="38">
                <a:latin typeface="Arial MT"/>
              </a:rPr>
              <a:t> </a:t>
            </a:r>
            <a:r>
              <a:rPr lang="fr-FR" sz="2200" b="0" strike="noStrike" spc="-245">
                <a:latin typeface="Arial MT"/>
              </a:rPr>
              <a:t>-</a:t>
            </a:r>
            <a:r>
              <a:rPr lang="fr-FR" sz="2200" b="0" strike="noStrike" spc="-52">
                <a:latin typeface="Arial MT"/>
              </a:rPr>
              <a:t>-</a:t>
            </a:r>
            <a:r>
              <a:rPr lang="fr-FR" sz="2200" b="0" strike="noStrike" spc="-1">
                <a:latin typeface="Arial MT"/>
              </a:rPr>
              <a:t>	</a:t>
            </a:r>
            <a:r>
              <a:rPr lang="fr-FR" sz="2200" b="0" strike="noStrike" spc="-12">
                <a:latin typeface="Arial MT"/>
              </a:rPr>
              <a:t>client)</a:t>
            </a:r>
            <a:r>
              <a:rPr lang="fr-FR" sz="2200" b="0" strike="noStrike" spc="-1">
                <a:latin typeface="Arial MT"/>
              </a:rPr>
              <a:t>	</a:t>
            </a:r>
            <a:r>
              <a:rPr lang="fr-FR" sz="2200" b="0" strike="noStrike" spc="-140">
                <a:latin typeface="Arial MT"/>
              </a:rPr>
              <a:t>1)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211" name="object 14"/>
          <p:cNvSpPr/>
          <p:nvPr/>
        </p:nvSpPr>
        <p:spPr>
          <a:xfrm>
            <a:off x="8701560" y="6881400"/>
            <a:ext cx="7988040" cy="149724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280" rIns="0" bIns="0" anchor="t">
            <a:spAutoFit/>
          </a:bodyPr>
          <a:lstStyle/>
          <a:p>
            <a:pPr marL="378000">
              <a:lnSpc>
                <a:spcPts val="2616"/>
              </a:lnSpc>
              <a:spcBef>
                <a:spcPts val="65"/>
              </a:spcBef>
            </a:pPr>
            <a:r>
              <a:rPr lang="fr-FR" sz="2400" b="0" strike="noStrike" spc="-225">
                <a:latin typeface="Calibri"/>
              </a:rPr>
              <a:t>contrainte</a:t>
            </a:r>
            <a:r>
              <a:rPr lang="fr-FR" sz="2400" b="0" strike="noStrike" spc="117">
                <a:latin typeface="Calibri"/>
              </a:rPr>
              <a:t> </a:t>
            </a:r>
            <a:r>
              <a:rPr lang="fr-FR" sz="2400" b="0" strike="noStrike" spc="-335">
                <a:latin typeface="Calibri"/>
              </a:rPr>
              <a:t>de</a:t>
            </a:r>
            <a:r>
              <a:rPr lang="fr-FR" sz="2400" b="0" strike="noStrike" spc="109">
                <a:latin typeface="Calibri"/>
              </a:rPr>
              <a:t> </a:t>
            </a:r>
            <a:r>
              <a:rPr lang="fr-FR" sz="2400" b="0" strike="noStrike" spc="-21">
                <a:latin typeface="Calibri"/>
              </a:rPr>
              <a:t>flux</a:t>
            </a:r>
            <a:endParaRPr lang="fr-FR" sz="2400" b="0" strike="noStrike" spc="-1">
              <a:latin typeface="Arial"/>
            </a:endParaRPr>
          </a:p>
          <a:p>
            <a:pPr marL="186120">
              <a:lnSpc>
                <a:spcPts val="1854"/>
              </a:lnSpc>
            </a:pPr>
            <a:r>
              <a:rPr lang="fr-FR" sz="1950" b="0" strike="noStrike" spc="-1">
                <a:latin typeface="Arial MT"/>
              </a:rPr>
              <a:t>for</a:t>
            </a:r>
            <a:r>
              <a:rPr lang="fr-FR" sz="1950" b="0" strike="noStrike" spc="97">
                <a:latin typeface="Arial MT"/>
              </a:rPr>
              <a:t> </a:t>
            </a:r>
            <a:r>
              <a:rPr lang="fr-FR" sz="1950" b="0" strike="noStrike" spc="-114">
                <a:latin typeface="Arial MT"/>
              </a:rPr>
              <a:t>node</a:t>
            </a:r>
            <a:r>
              <a:rPr lang="fr-FR" sz="1950" b="0" strike="noStrike" spc="162">
                <a:latin typeface="Arial MT"/>
              </a:rPr>
              <a:t> </a:t>
            </a:r>
            <a:r>
              <a:rPr lang="fr-FR" sz="1950" b="0" strike="noStrike" spc="-1">
                <a:latin typeface="Arial MT"/>
              </a:rPr>
              <a:t>in</a:t>
            </a:r>
            <a:r>
              <a:rPr lang="fr-FR" sz="1950" b="0" strike="noStrike" spc="29">
                <a:latin typeface="Arial MT"/>
              </a:rPr>
              <a:t> </a:t>
            </a:r>
            <a:r>
              <a:rPr lang="fr-FR" sz="1950" b="0" strike="noStrike" spc="-12">
                <a:latin typeface="Arial MT"/>
              </a:rPr>
              <a:t>nodes:</a:t>
            </a:r>
            <a:endParaRPr lang="fr-FR" sz="1950" b="0" strike="noStrike" spc="-1">
              <a:latin typeface="Arial"/>
            </a:endParaRPr>
          </a:p>
          <a:p>
            <a:pPr marL="613440" indent="10800">
              <a:lnSpc>
                <a:spcPct val="78000"/>
              </a:lnSpc>
              <a:spcBef>
                <a:spcPts val="315"/>
              </a:spcBef>
              <a:tabLst>
                <a:tab pos="0" algn="l"/>
              </a:tabLst>
            </a:pPr>
            <a:r>
              <a:rPr lang="fr-FR" sz="2050" b="0" strike="noStrike" spc="-171">
                <a:latin typeface="Arial MT"/>
              </a:rPr>
              <a:t>sum_in</a:t>
            </a:r>
            <a:r>
              <a:rPr lang="fr-FR" sz="2050" b="0" strike="noStrike" spc="12">
                <a:latin typeface="Arial MT"/>
              </a:rPr>
              <a:t> </a:t>
            </a:r>
            <a:r>
              <a:rPr lang="fr-FR" sz="2050" b="0" strike="noStrike" spc="-1">
                <a:solidFill>
                  <a:srgbClr val="0C0C0C"/>
                </a:solidFill>
                <a:latin typeface="Arial MT"/>
              </a:rPr>
              <a:t>=</a:t>
            </a:r>
            <a:r>
              <a:rPr lang="fr-FR" sz="2050" b="0" strike="noStrike" spc="-126">
                <a:solidFill>
                  <a:srgbClr val="0C0C0C"/>
                </a:solidFill>
                <a:latin typeface="Arial MT"/>
              </a:rPr>
              <a:t> </a:t>
            </a:r>
            <a:r>
              <a:rPr lang="fr-FR" sz="2050" b="0" strike="noStrike" spc="-106">
                <a:latin typeface="Arial MT"/>
              </a:rPr>
              <a:t>sum(x[i,</a:t>
            </a:r>
            <a:r>
              <a:rPr lang="fr-FR" sz="2050" b="0" strike="noStrike" spc="58">
                <a:latin typeface="Arial MT"/>
              </a:rPr>
              <a:t> </a:t>
            </a:r>
            <a:r>
              <a:rPr lang="fr-FR" sz="2050" b="0" strike="noStrike" spc="-177">
                <a:latin typeface="Arial MT"/>
              </a:rPr>
              <a:t>node,</a:t>
            </a:r>
            <a:r>
              <a:rPr lang="fr-FR" sz="2050" b="0" strike="noStrike" spc="58">
                <a:latin typeface="Arial MT"/>
              </a:rPr>
              <a:t> </a:t>
            </a:r>
            <a:r>
              <a:rPr lang="fr-FR" sz="2050" b="0" strike="noStrike" spc="-1">
                <a:latin typeface="Arial MT"/>
              </a:rPr>
              <a:t>k]</a:t>
            </a:r>
            <a:r>
              <a:rPr lang="fr-FR" sz="2050" b="0" strike="noStrike" spc="18">
                <a:latin typeface="Arial MT"/>
              </a:rPr>
              <a:t> </a:t>
            </a:r>
            <a:r>
              <a:rPr lang="fr-FR" sz="2050" b="0" strike="noStrike" spc="-32">
                <a:latin typeface="Arial MT"/>
              </a:rPr>
              <a:t>for</a:t>
            </a:r>
            <a:r>
              <a:rPr lang="fr-FR" sz="2050" b="0" strike="noStrike" spc="154">
                <a:latin typeface="Arial MT"/>
              </a:rPr>
              <a:t> </a:t>
            </a:r>
            <a:r>
              <a:rPr lang="fr-FR" sz="2050" b="0" strike="noStrike" spc="-1">
                <a:latin typeface="Arial MT"/>
              </a:rPr>
              <a:t>i,</a:t>
            </a:r>
            <a:r>
              <a:rPr lang="fr-FR" sz="2050" b="0" strike="noStrike" spc="-26">
                <a:latin typeface="Arial MT"/>
              </a:rPr>
              <a:t> </a:t>
            </a:r>
            <a:r>
              <a:rPr lang="fr-FR" sz="2050" b="0" strike="noStrike" spc="-401">
                <a:solidFill>
                  <a:srgbClr val="2A2A2A"/>
                </a:solidFill>
                <a:latin typeface="Arial MT"/>
              </a:rPr>
              <a:t>_</a:t>
            </a:r>
            <a:r>
              <a:rPr lang="fr-FR" sz="2050" b="0" strike="noStrike" spc="117">
                <a:solidFill>
                  <a:srgbClr val="2A2A2A"/>
                </a:solidFill>
                <a:latin typeface="Arial MT"/>
              </a:rPr>
              <a:t> </a:t>
            </a:r>
            <a:r>
              <a:rPr lang="fr-FR" sz="2050" b="0" strike="noStrike" spc="-1">
                <a:latin typeface="Arial MT"/>
              </a:rPr>
              <a:t>in</a:t>
            </a:r>
            <a:r>
              <a:rPr lang="fr-FR" sz="2050" b="0" strike="noStrike" spc="-35">
                <a:latin typeface="Arial MT"/>
              </a:rPr>
              <a:t> </a:t>
            </a:r>
            <a:r>
              <a:rPr lang="fr-FR" sz="2050" b="0" strike="noStrike" spc="-97">
                <a:latin typeface="Arial MT"/>
              </a:rPr>
              <a:t>arcs</a:t>
            </a:r>
            <a:r>
              <a:rPr lang="fr-FR" sz="2050" b="0" strike="noStrike" spc="97">
                <a:latin typeface="Arial MT"/>
              </a:rPr>
              <a:t> </a:t>
            </a:r>
            <a:r>
              <a:rPr lang="fr-FR" sz="2050" b="0" strike="noStrike" spc="-1">
                <a:latin typeface="Arial MT"/>
              </a:rPr>
              <a:t>if</a:t>
            </a:r>
            <a:r>
              <a:rPr lang="fr-FR" sz="2050" b="0" strike="noStrike" spc="134">
                <a:latin typeface="Arial MT"/>
              </a:rPr>
              <a:t> </a:t>
            </a:r>
            <a:r>
              <a:rPr lang="fr-FR" sz="2050" b="0" strike="noStrike" spc="-401">
                <a:solidFill>
                  <a:srgbClr val="131313"/>
                </a:solidFill>
                <a:latin typeface="Arial MT"/>
              </a:rPr>
              <a:t>_</a:t>
            </a:r>
            <a:r>
              <a:rPr lang="fr-FR" sz="2050" b="0" strike="noStrike" spc="38">
                <a:solidFill>
                  <a:srgbClr val="131313"/>
                </a:solidFill>
                <a:latin typeface="Arial MT"/>
              </a:rPr>
              <a:t> </a:t>
            </a:r>
            <a:r>
              <a:rPr lang="fr-FR" sz="2050" b="0" strike="noStrike" spc="-242">
                <a:solidFill>
                  <a:srgbClr val="0F0F0F"/>
                </a:solidFill>
                <a:latin typeface="Arial MT"/>
              </a:rPr>
              <a:t>==</a:t>
            </a:r>
            <a:r>
              <a:rPr lang="fr-FR" sz="2050" b="0" strike="noStrike" spc="58">
                <a:solidFill>
                  <a:srgbClr val="0F0F0F"/>
                </a:solidFill>
                <a:latin typeface="Arial MT"/>
              </a:rPr>
              <a:t> </a:t>
            </a:r>
            <a:r>
              <a:rPr lang="fr-FR" sz="2050" b="0" strike="noStrike" spc="-12">
                <a:latin typeface="Arial MT"/>
              </a:rPr>
              <a:t>node) </a:t>
            </a:r>
            <a:r>
              <a:rPr lang="fr-FR" sz="2150" b="0" strike="noStrike" spc="-137">
                <a:latin typeface="Calibri"/>
              </a:rPr>
              <a:t>sum_out</a:t>
            </a:r>
            <a:r>
              <a:rPr lang="fr-FR" sz="2150" b="0" strike="noStrike" spc="202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-</a:t>
            </a:r>
            <a:r>
              <a:rPr lang="fr-FR" sz="2150" b="0" strike="noStrike" spc="293">
                <a:latin typeface="Calibri"/>
              </a:rPr>
              <a:t> </a:t>
            </a:r>
            <a:r>
              <a:rPr lang="fr-FR" sz="2150" b="0" strike="noStrike" spc="-111">
                <a:latin typeface="Calibri"/>
              </a:rPr>
              <a:t>sum(x[node.</a:t>
            </a:r>
            <a:r>
              <a:rPr lang="fr-FR" sz="2150" b="0" strike="noStrike" spc="284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j,</a:t>
            </a:r>
            <a:r>
              <a:rPr lang="fr-FR" sz="2150" b="0" strike="noStrike" spc="32">
                <a:latin typeface="Calibri"/>
              </a:rPr>
              <a:t> </a:t>
            </a:r>
            <a:r>
              <a:rPr lang="fr-FR" sz="3229" b="0" strike="noStrike" spc="-1" baseline="3000">
                <a:latin typeface="Calibri"/>
              </a:rPr>
              <a:t>k</a:t>
            </a:r>
            <a:r>
              <a:rPr lang="fr-FR" sz="3229" b="0" strike="noStrike" spc="-1" baseline="-3000">
                <a:latin typeface="Calibri"/>
              </a:rPr>
              <a:t>l</a:t>
            </a:r>
            <a:r>
              <a:rPr lang="fr-FR" sz="3229" b="0" strike="noStrike" spc="126" baseline="-3000">
                <a:latin typeface="Calibri"/>
              </a:rPr>
              <a:t> </a:t>
            </a:r>
            <a:r>
              <a:rPr lang="fr-FR" sz="2150" b="0" strike="noStrike" spc="-26">
                <a:latin typeface="Calibri"/>
              </a:rPr>
              <a:t>for</a:t>
            </a:r>
            <a:r>
              <a:rPr lang="fr-FR" sz="2150" b="0" strike="noStrike" spc="-1">
                <a:latin typeface="Calibri"/>
              </a:rPr>
              <a:t>	,</a:t>
            </a:r>
            <a:r>
              <a:rPr lang="fr-FR" sz="2150" b="0" strike="noStrike" spc="117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j</a:t>
            </a:r>
            <a:r>
              <a:rPr lang="fr-FR" sz="2150" b="0" strike="noStrike" spc="38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in</a:t>
            </a:r>
            <a:r>
              <a:rPr lang="fr-FR" sz="2150" b="0" strike="noStrike" spc="4">
                <a:latin typeface="Calibri"/>
              </a:rPr>
              <a:t> </a:t>
            </a:r>
            <a:r>
              <a:rPr lang="fr-FR" sz="2150" b="0" strike="noStrike" spc="-12">
                <a:latin typeface="Calibri"/>
              </a:rPr>
              <a:t>arcs</a:t>
            </a:r>
            <a:r>
              <a:rPr lang="fr-FR" sz="2150" b="0" strike="noStrike" spc="43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if</a:t>
            </a:r>
            <a:r>
              <a:rPr lang="fr-FR" sz="2150" b="0" strike="noStrike" spc="143">
                <a:latin typeface="Calibri"/>
              </a:rPr>
              <a:t> </a:t>
            </a:r>
            <a:r>
              <a:rPr lang="fr-FR" sz="2150" b="0" strike="noStrike" spc="-1">
                <a:latin typeface="Calibri"/>
              </a:rPr>
              <a:t>_</a:t>
            </a:r>
            <a:r>
              <a:rPr lang="fr-FR" sz="2150" b="0" strike="noStrike" spc="58">
                <a:latin typeface="Calibri"/>
              </a:rPr>
              <a:t> </a:t>
            </a:r>
            <a:r>
              <a:rPr lang="fr-FR" sz="2150" b="0" strike="noStrike" spc="-145">
                <a:latin typeface="Calibri"/>
              </a:rPr>
              <a:t>-</a:t>
            </a:r>
            <a:r>
              <a:rPr lang="fr-FR" sz="2150" b="0" strike="noStrike" spc="-52">
                <a:latin typeface="Calibri"/>
              </a:rPr>
              <a:t>-</a:t>
            </a:r>
            <a:r>
              <a:rPr lang="fr-FR" sz="2150" b="0" strike="noStrike" spc="-1">
                <a:latin typeface="Calibri"/>
              </a:rPr>
              <a:t>	</a:t>
            </a:r>
            <a:r>
              <a:rPr lang="fr-FR" sz="2150" b="0" strike="noStrike" spc="-157">
                <a:latin typeface="Calibri"/>
              </a:rPr>
              <a:t>node) </a:t>
            </a:r>
            <a:r>
              <a:rPr lang="fr-FR" sz="2000" b="0" strike="noStrike" spc="-55">
                <a:latin typeface="Calibri"/>
              </a:rPr>
              <a:t>model.Add(sum_in</a:t>
            </a:r>
            <a:r>
              <a:rPr lang="fr-FR" sz="2000" b="0" strike="noStrike" spc="18">
                <a:latin typeface="Calibri"/>
              </a:rPr>
              <a:t> </a:t>
            </a:r>
            <a:r>
              <a:rPr lang="fr-FR" sz="2000" b="0" strike="noStrike" spc="-1">
                <a:latin typeface="Calibri"/>
              </a:rPr>
              <a:t>==</a:t>
            </a:r>
            <a:r>
              <a:rPr lang="fr-FR" sz="2000" b="0" strike="noStrike" spc="63">
                <a:latin typeface="Calibri"/>
              </a:rPr>
              <a:t> </a:t>
            </a:r>
            <a:r>
              <a:rPr lang="fr-FR" sz="2000" b="0" strike="noStrike" spc="-12">
                <a:latin typeface="Calibri"/>
              </a:rPr>
              <a:t>sum_out)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212" name="object 15"/>
          <p:cNvSpPr/>
          <p:nvPr/>
        </p:nvSpPr>
        <p:spPr>
          <a:xfrm>
            <a:off x="8701560" y="8506800"/>
            <a:ext cx="7988040" cy="59328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480" rIns="0" bIns="0" anchor="t">
            <a:spAutoFit/>
          </a:bodyPr>
          <a:lstStyle/>
          <a:p>
            <a:pPr marL="183600">
              <a:lnSpc>
                <a:spcPts val="2205"/>
              </a:lnSpc>
              <a:spcBef>
                <a:spcPts val="264"/>
              </a:spcBef>
            </a:pPr>
            <a:r>
              <a:rPr lang="fr-FR" sz="2050" b="0" strike="noStrike" spc="-1">
                <a:latin typeface="Calibri"/>
              </a:rPr>
              <a:t>#</a:t>
            </a:r>
            <a:r>
              <a:rPr lang="fr-FR" sz="2050" b="0" strike="noStrike" spc="-35">
                <a:latin typeface="Calibri"/>
              </a:rPr>
              <a:t> </a:t>
            </a:r>
            <a:r>
              <a:rPr lang="fr-FR" sz="2050" b="0" strike="noStrike" spc="-100">
                <a:latin typeface="Calibri"/>
              </a:rPr>
              <a:t>Contrainte</a:t>
            </a:r>
            <a:r>
              <a:rPr lang="fr-FR" sz="2050" b="0" strike="noStrike" spc="143">
                <a:latin typeface="Calibri"/>
              </a:rPr>
              <a:t> </a:t>
            </a:r>
            <a:r>
              <a:rPr lang="fr-FR" sz="2050" b="0" strike="noStrike" spc="-120">
                <a:latin typeface="Calibri"/>
              </a:rPr>
              <a:t>de</a:t>
            </a:r>
            <a:r>
              <a:rPr lang="fr-FR" sz="2050" b="0" strike="noStrike" spc="4">
                <a:latin typeface="Calibri"/>
              </a:rPr>
              <a:t> </a:t>
            </a:r>
            <a:r>
              <a:rPr lang="fr-FR" sz="2050" b="0" strike="noStrike" spc="-12">
                <a:latin typeface="Calibri"/>
              </a:rPr>
              <a:t>batterie</a:t>
            </a:r>
            <a:endParaRPr lang="fr-FR" sz="2050" b="0" strike="noStrike" spc="-1">
              <a:latin typeface="Arial"/>
            </a:endParaRPr>
          </a:p>
          <a:p>
            <a:pPr marL="168120">
              <a:lnSpc>
                <a:spcPts val="2205"/>
              </a:lnSpc>
            </a:pPr>
            <a:r>
              <a:rPr lang="fr-FR" sz="2050" b="0" strike="noStrike" spc="-72">
                <a:latin typeface="Calibri"/>
              </a:rPr>
              <a:t>model.Add(batteries]</a:t>
            </a:r>
            <a:r>
              <a:rPr lang="fr-FR" sz="2050" b="0" strike="noStrike" spc="-32">
                <a:latin typeface="Calibri"/>
              </a:rPr>
              <a:t> </a:t>
            </a:r>
            <a:r>
              <a:rPr lang="fr-FR" sz="2050" b="0" strike="noStrike" spc="-1">
                <a:latin typeface="Calibri"/>
              </a:rPr>
              <a:t>==</a:t>
            </a:r>
            <a:r>
              <a:rPr lang="fr-FR" sz="2050" b="0" strike="noStrike" spc="-26">
                <a:latin typeface="Calibri"/>
              </a:rPr>
              <a:t> </a:t>
            </a:r>
            <a:r>
              <a:rPr lang="fr-FR" sz="2050" b="0" strike="noStrike" spc="-72">
                <a:latin typeface="Calibri"/>
              </a:rPr>
              <a:t>batterie[i]</a:t>
            </a:r>
            <a:r>
              <a:rPr lang="fr-FR" sz="2050" b="0" strike="noStrike" spc="89">
                <a:latin typeface="Calibri"/>
              </a:rPr>
              <a:t> </a:t>
            </a:r>
            <a:r>
              <a:rPr lang="fr-FR" sz="2050" b="0" strike="noStrike" spc="-1">
                <a:solidFill>
                  <a:srgbClr val="343434"/>
                </a:solidFill>
                <a:latin typeface="Calibri"/>
              </a:rPr>
              <a:t>-</a:t>
            </a:r>
            <a:r>
              <a:rPr lang="fr-FR" sz="2050" b="0" strike="noStrike" spc="-66">
                <a:solidFill>
                  <a:srgbClr val="343434"/>
                </a:solidFill>
                <a:latin typeface="Calibri"/>
              </a:rPr>
              <a:t> </a:t>
            </a:r>
            <a:r>
              <a:rPr lang="fr-FR" sz="2050" b="0" strike="noStrike" spc="-72">
                <a:latin typeface="Calibri"/>
              </a:rPr>
              <a:t>consumption[i,</a:t>
            </a:r>
            <a:r>
              <a:rPr lang="fr-FR" sz="2050" b="0" strike="noStrike" spc="29">
                <a:latin typeface="Calibri"/>
              </a:rPr>
              <a:t> </a:t>
            </a:r>
            <a:r>
              <a:rPr lang="fr-FR" sz="2050" b="0" strike="noStrike" spc="-55">
                <a:latin typeface="Calibri"/>
              </a:rPr>
              <a:t>j]).0nlyEnforceIf(xci,</a:t>
            </a:r>
            <a:r>
              <a:rPr lang="fr-FR" sz="2050" b="0" strike="noStrike" spc="103">
                <a:latin typeface="Calibri"/>
              </a:rPr>
              <a:t> </a:t>
            </a:r>
            <a:r>
              <a:rPr lang="fr-FR" sz="2050" b="0" strike="noStrike" spc="-1">
                <a:latin typeface="Calibri"/>
              </a:rPr>
              <a:t>j,</a:t>
            </a:r>
            <a:r>
              <a:rPr lang="fr-FR" sz="2050" b="0" strike="noStrike" spc="-86">
                <a:latin typeface="Calibri"/>
              </a:rPr>
              <a:t> </a:t>
            </a:r>
            <a:r>
              <a:rPr lang="fr-FR" sz="2050" b="0" strike="noStrike" spc="-26">
                <a:latin typeface="Calibri"/>
              </a:rPr>
              <a:t>k])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213" name="object 16"/>
          <p:cNvSpPr/>
          <p:nvPr/>
        </p:nvSpPr>
        <p:spPr>
          <a:xfrm>
            <a:off x="16106040" y="9413640"/>
            <a:ext cx="123012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500" b="0" strike="noStrike" spc="-1">
                <a:latin typeface="Arial MT"/>
              </a:rPr>
              <a:t>G</a:t>
            </a:r>
            <a:r>
              <a:rPr lang="fr-FR" sz="1500" b="0" strike="noStrike" spc="267">
                <a:latin typeface="Arial MT"/>
              </a:rPr>
              <a:t> </a:t>
            </a:r>
            <a:r>
              <a:rPr lang="fr-FR" sz="1500" b="0" strike="noStrike" spc="-92">
                <a:latin typeface="Arial MT"/>
              </a:rPr>
              <a:t>NotebookLM</a:t>
            </a:r>
            <a:endParaRPr lang="fr-FR" sz="1500" b="0" strike="noStrike" spc="-1"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3"/>
          <a:stretch/>
        </p:blipFill>
        <p:spPr>
          <a:xfrm>
            <a:off x="0" y="2160"/>
            <a:ext cx="17495640" cy="975132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214"/>
          <p:cNvPicPr/>
          <p:nvPr/>
        </p:nvPicPr>
        <p:blipFill>
          <a:blip r:embed="rId4"/>
          <a:stretch/>
        </p:blipFill>
        <p:spPr>
          <a:xfrm>
            <a:off x="15951600" y="9534960"/>
            <a:ext cx="1523520" cy="21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2"/>
          <p:cNvSpPr/>
          <p:nvPr/>
        </p:nvSpPr>
        <p:spPr>
          <a:xfrm>
            <a:off x="4838760" y="8240040"/>
            <a:ext cx="397800" cy="360"/>
          </a:xfrm>
          <a:custGeom>
            <a:avLst/>
            <a:gdLst>
              <a:gd name="textAreaLeft" fmla="*/ 0 w 397800"/>
              <a:gd name="textAreaRight" fmla="*/ 398160 w 39780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398145">
                <a:moveTo>
                  <a:pt x="0" y="0"/>
                </a:moveTo>
                <a:lnTo>
                  <a:pt x="397933" y="0"/>
                </a:lnTo>
              </a:path>
            </a:pathLst>
          </a:custGeom>
          <a:noFill/>
          <a:ln w="29633">
            <a:solidFill>
              <a:srgbClr val="13131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17" name="object 3"/>
          <p:cNvSpPr/>
          <p:nvPr/>
        </p:nvSpPr>
        <p:spPr>
          <a:xfrm>
            <a:off x="8089920" y="8240040"/>
            <a:ext cx="385200" cy="360"/>
          </a:xfrm>
          <a:custGeom>
            <a:avLst/>
            <a:gdLst>
              <a:gd name="textAreaLeft" fmla="*/ 0 w 385200"/>
              <a:gd name="textAreaRight" fmla="*/ 385560 w 38520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385445">
                <a:moveTo>
                  <a:pt x="0" y="0"/>
                </a:moveTo>
                <a:lnTo>
                  <a:pt x="385233" y="0"/>
                </a:lnTo>
              </a:path>
            </a:pathLst>
          </a:custGeom>
          <a:noFill/>
          <a:ln w="4233">
            <a:solidFill>
              <a:srgbClr val="18181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218" name="object 4"/>
          <p:cNvPicPr/>
          <p:nvPr/>
        </p:nvPicPr>
        <p:blipFill>
          <a:blip r:embed="rId2"/>
          <a:stretch/>
        </p:blipFill>
        <p:spPr>
          <a:xfrm>
            <a:off x="10833120" y="2819520"/>
            <a:ext cx="1777680" cy="2044440"/>
          </a:xfrm>
          <a:prstGeom prst="rect">
            <a:avLst/>
          </a:prstGeom>
          <a:ln w="0">
            <a:noFill/>
          </a:ln>
        </p:spPr>
      </p:pic>
      <p:pic>
        <p:nvPicPr>
          <p:cNvPr id="219" name="object 5"/>
          <p:cNvPicPr/>
          <p:nvPr/>
        </p:nvPicPr>
        <p:blipFill>
          <a:blip r:embed="rId3"/>
          <a:stretch/>
        </p:blipFill>
        <p:spPr>
          <a:xfrm>
            <a:off x="11430000" y="8128080"/>
            <a:ext cx="88560" cy="202680"/>
          </a:xfrm>
          <a:prstGeom prst="rect">
            <a:avLst/>
          </a:prstGeom>
          <a:ln w="0">
            <a:noFill/>
          </a:ln>
        </p:spPr>
      </p:pic>
      <p:grpSp>
        <p:nvGrpSpPr>
          <p:cNvPr id="220" name="object 6"/>
          <p:cNvGrpSpPr/>
          <p:nvPr/>
        </p:nvGrpSpPr>
        <p:grpSpPr>
          <a:xfrm>
            <a:off x="11201400" y="8051760"/>
            <a:ext cx="1015560" cy="393480"/>
            <a:chOff x="11201400" y="8051760"/>
            <a:chExt cx="1015560" cy="393480"/>
          </a:xfrm>
        </p:grpSpPr>
        <p:pic>
          <p:nvPicPr>
            <p:cNvPr id="221" name="object 7"/>
            <p:cNvPicPr/>
            <p:nvPr/>
          </p:nvPicPr>
          <p:blipFill>
            <a:blip r:embed="rId4"/>
            <a:stretch/>
          </p:blipFill>
          <p:spPr>
            <a:xfrm>
              <a:off x="11874600" y="8191440"/>
              <a:ext cx="126720" cy="13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object 8"/>
            <p:cNvPicPr/>
            <p:nvPr/>
          </p:nvPicPr>
          <p:blipFill>
            <a:blip r:embed="rId5"/>
            <a:stretch/>
          </p:blipFill>
          <p:spPr>
            <a:xfrm>
              <a:off x="11201400" y="8051760"/>
              <a:ext cx="1015560" cy="3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object 9"/>
            <p:cNvPicPr/>
            <p:nvPr/>
          </p:nvPicPr>
          <p:blipFill>
            <a:blip r:embed="rId3"/>
            <a:stretch/>
          </p:blipFill>
          <p:spPr>
            <a:xfrm>
              <a:off x="11430000" y="8128080"/>
              <a:ext cx="88560" cy="202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object 10"/>
            <p:cNvPicPr/>
            <p:nvPr/>
          </p:nvPicPr>
          <p:blipFill>
            <a:blip r:embed="rId4"/>
            <a:stretch/>
          </p:blipFill>
          <p:spPr>
            <a:xfrm>
              <a:off x="11874600" y="8191440"/>
              <a:ext cx="126720" cy="13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5" name="object 11"/>
          <p:cNvPicPr/>
          <p:nvPr/>
        </p:nvPicPr>
        <p:blipFill>
          <a:blip r:embed="rId6"/>
          <a:stretch/>
        </p:blipFill>
        <p:spPr>
          <a:xfrm>
            <a:off x="10947240" y="3924360"/>
            <a:ext cx="190080" cy="228240"/>
          </a:xfrm>
          <a:prstGeom prst="rect">
            <a:avLst/>
          </a:prstGeom>
          <a:ln w="0">
            <a:noFill/>
          </a:ln>
        </p:spPr>
      </p:pic>
      <p:pic>
        <p:nvPicPr>
          <p:cNvPr id="226" name="object 12"/>
          <p:cNvPicPr/>
          <p:nvPr/>
        </p:nvPicPr>
        <p:blipFill>
          <a:blip r:embed="rId7"/>
          <a:stretch/>
        </p:blipFill>
        <p:spPr>
          <a:xfrm>
            <a:off x="11214000" y="2317680"/>
            <a:ext cx="2895120" cy="1110960"/>
          </a:xfrm>
          <a:prstGeom prst="rect">
            <a:avLst/>
          </a:prstGeom>
          <a:ln w="0">
            <a:noFill/>
          </a:ln>
        </p:spPr>
      </p:pic>
      <p:pic>
        <p:nvPicPr>
          <p:cNvPr id="227" name="object 13"/>
          <p:cNvPicPr/>
          <p:nvPr/>
        </p:nvPicPr>
        <p:blipFill>
          <a:blip r:embed="rId8"/>
          <a:stretch/>
        </p:blipFill>
        <p:spPr>
          <a:xfrm>
            <a:off x="11112480" y="5651640"/>
            <a:ext cx="507600" cy="545760"/>
          </a:xfrm>
          <a:prstGeom prst="rect">
            <a:avLst/>
          </a:prstGeom>
          <a:ln w="0">
            <a:noFill/>
          </a:ln>
        </p:spPr>
      </p:pic>
      <p:pic>
        <p:nvPicPr>
          <p:cNvPr id="228" name="object 14"/>
          <p:cNvPicPr/>
          <p:nvPr/>
        </p:nvPicPr>
        <p:blipFill>
          <a:blip r:embed="rId9"/>
          <a:stretch/>
        </p:blipFill>
        <p:spPr>
          <a:xfrm>
            <a:off x="5029200" y="4152960"/>
            <a:ext cx="8635680" cy="698040"/>
          </a:xfrm>
          <a:prstGeom prst="rect">
            <a:avLst/>
          </a:prstGeom>
          <a:ln w="0">
            <a:noFill/>
          </a:ln>
        </p:spPr>
      </p:pic>
      <p:pic>
        <p:nvPicPr>
          <p:cNvPr id="229" name="object 15"/>
          <p:cNvPicPr/>
          <p:nvPr/>
        </p:nvPicPr>
        <p:blipFill>
          <a:blip r:embed="rId10"/>
          <a:stretch/>
        </p:blipFill>
        <p:spPr>
          <a:xfrm>
            <a:off x="14719320" y="4483080"/>
            <a:ext cx="1510920" cy="20268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006720" y="510480"/>
            <a:ext cx="11461320" cy="1689480"/>
          </a:xfrm>
          <a:prstGeom prst="rect">
            <a:avLst/>
          </a:prstGeom>
          <a:noFill/>
          <a:ln w="0">
            <a:noFill/>
          </a:ln>
        </p:spPr>
        <p:txBody>
          <a:bodyPr lIns="0" tIns="60840" rIns="0" bIns="0" anchor="t">
            <a:noAutofit/>
          </a:bodyPr>
          <a:lstStyle/>
          <a:p>
            <a:pPr marL="2278440" indent="0">
              <a:lnSpc>
                <a:spcPts val="4799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fr-FR" sz="4200" b="0" strike="noStrike" spc="-1">
                <a:solidFill>
                  <a:srgbClr val="212121"/>
                </a:solidFill>
                <a:latin typeface="Arial MT"/>
              </a:rPr>
              <a:t>La</a:t>
            </a:r>
            <a:r>
              <a:rPr lang="fr-FR" sz="4200" b="0" strike="noStrike" spc="-41">
                <a:solidFill>
                  <a:srgbClr val="212121"/>
                </a:solidFill>
                <a:latin typeface="Arial MT"/>
              </a:rPr>
              <a:t> </a:t>
            </a:r>
            <a:r>
              <a:rPr lang="fr-FR" sz="4200" b="0" strike="noStrike" spc="123">
                <a:solidFill>
                  <a:srgbClr val="1F1F1F"/>
                </a:solidFill>
                <a:latin typeface="Arial MT"/>
              </a:rPr>
              <a:t>précision</a:t>
            </a:r>
            <a:r>
              <a:rPr lang="fr-FR" sz="4200" b="0" strike="noStrike" spc="-1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4200" b="0" strike="noStrike" spc="72">
                <a:solidFill>
                  <a:srgbClr val="212121"/>
                </a:solidFill>
                <a:latin typeface="Arial MT"/>
              </a:rPr>
              <a:t>avant</a:t>
            </a:r>
            <a:r>
              <a:rPr lang="fr-FR" sz="4200" b="0" strike="noStrike" spc="117">
                <a:solidFill>
                  <a:srgbClr val="212121"/>
                </a:solidFill>
                <a:latin typeface="Arial MT"/>
              </a:rPr>
              <a:t> </a:t>
            </a:r>
            <a:r>
              <a:rPr lang="fr-FR" sz="4200" b="0" strike="noStrike" spc="219">
                <a:solidFill>
                  <a:srgbClr val="262626"/>
                </a:solidFill>
                <a:latin typeface="Arial MT"/>
              </a:rPr>
              <a:t>tout</a:t>
            </a:r>
            <a:r>
              <a:rPr lang="fr-FR" sz="4200" b="0" strike="noStrike" spc="-202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4200" b="0" strike="noStrike" spc="148">
                <a:solidFill>
                  <a:srgbClr val="282828"/>
                </a:solidFill>
                <a:latin typeface="Arial MT"/>
              </a:rPr>
              <a:t>:</a:t>
            </a:r>
            <a:r>
              <a:rPr lang="fr-FR" sz="4200" b="0" strike="noStrike" spc="-171">
                <a:solidFill>
                  <a:srgbClr val="282828"/>
                </a:solidFill>
                <a:latin typeface="Arial MT"/>
              </a:rPr>
              <a:t> </a:t>
            </a:r>
            <a:r>
              <a:rPr lang="fr-FR" sz="4200" b="0" strike="noStrike" spc="109">
                <a:solidFill>
                  <a:srgbClr val="1F1F1F"/>
                </a:solidFill>
                <a:latin typeface="Arial MT"/>
              </a:rPr>
              <a:t>des</a:t>
            </a:r>
            <a:r>
              <a:rPr lang="fr-FR" sz="4200" b="0" strike="noStrike" spc="-66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4200" b="0" strike="noStrike" spc="134">
                <a:solidFill>
                  <a:srgbClr val="212121"/>
                </a:solidFill>
                <a:latin typeface="Arial MT"/>
              </a:rPr>
              <a:t>distances</a:t>
            </a:r>
            <a:r>
              <a:rPr lang="fr-FR" sz="4200" b="0" strike="noStrike" spc="-72">
                <a:solidFill>
                  <a:srgbClr val="212121"/>
                </a:solidFill>
                <a:latin typeface="Arial MT"/>
              </a:rPr>
              <a:t> </a:t>
            </a:r>
            <a:r>
              <a:rPr lang="fr-FR" sz="4200" b="0" strike="noStrike" spc="94">
                <a:solidFill>
                  <a:srgbClr val="161616"/>
                </a:solidFill>
                <a:latin typeface="Arial MT"/>
              </a:rPr>
              <a:t>réelles </a:t>
            </a:r>
            <a:r>
              <a:rPr lang="fr-FR" sz="4200" b="0" strike="noStrike" spc="123">
                <a:solidFill>
                  <a:srgbClr val="1F1F1F"/>
                </a:solidFill>
                <a:latin typeface="Arial MT"/>
              </a:rPr>
              <a:t>pour</a:t>
            </a:r>
            <a:r>
              <a:rPr lang="fr-FR" sz="4200" b="0" strike="noStrike" spc="89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4200" b="0" strike="noStrike" spc="89">
                <a:solidFill>
                  <a:srgbClr val="1A1A1A"/>
                </a:solidFill>
                <a:latin typeface="Arial MT"/>
              </a:rPr>
              <a:t>des</a:t>
            </a:r>
            <a:r>
              <a:rPr lang="fr-FR" sz="4200" b="0" strike="noStrike" spc="-92">
                <a:solidFill>
                  <a:srgbClr val="1A1A1A"/>
                </a:solidFill>
                <a:latin typeface="Arial MT"/>
              </a:rPr>
              <a:t> </a:t>
            </a:r>
            <a:r>
              <a:rPr lang="fr-FR" sz="4200" b="0" strike="noStrike" spc="137">
                <a:solidFill>
                  <a:srgbClr val="181818"/>
                </a:solidFill>
                <a:latin typeface="Arial MT"/>
              </a:rPr>
              <a:t>tournées</a:t>
            </a:r>
            <a:r>
              <a:rPr lang="fr-FR" sz="4200" b="0" strike="noStrike" spc="-1">
                <a:solidFill>
                  <a:srgbClr val="181818"/>
                </a:solidFill>
                <a:latin typeface="Arial MT"/>
              </a:rPr>
              <a:t> </a:t>
            </a:r>
            <a:r>
              <a:rPr lang="fr-FR" sz="4200" b="0" strike="noStrike" spc="109">
                <a:solidFill>
                  <a:srgbClr val="1F1F1F"/>
                </a:solidFill>
                <a:latin typeface="Arial MT"/>
              </a:rPr>
              <a:t>réalistes</a:t>
            </a:r>
            <a:endParaRPr lang="fr-FR" sz="4200" b="0" strike="noStrike" spc="-1">
              <a:latin typeface="Calibri"/>
            </a:endParaRPr>
          </a:p>
        </p:txBody>
      </p:sp>
      <p:sp>
        <p:nvSpPr>
          <p:cNvPr id="231" name="object 17"/>
          <p:cNvSpPr/>
          <p:nvPr/>
        </p:nvSpPr>
        <p:spPr>
          <a:xfrm>
            <a:off x="2867760" y="2233800"/>
            <a:ext cx="3797640" cy="37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lang="fr-FR" sz="2350" b="1" strike="noStrike" spc="-1">
                <a:latin typeface="Times New Roman"/>
              </a:rPr>
              <a:t>Approximation</a:t>
            </a:r>
            <a:r>
              <a:rPr lang="fr-FR" sz="2350" b="1" strike="noStrike" spc="174">
                <a:latin typeface="Times New Roman"/>
              </a:rPr>
              <a:t>  </a:t>
            </a:r>
            <a:r>
              <a:rPr lang="fr-FR" sz="2350" b="1" strike="noStrike" spc="43">
                <a:latin typeface="Times New Roman"/>
              </a:rPr>
              <a:t>Euclidienne</a:t>
            </a:r>
            <a:endParaRPr lang="fr-FR" sz="2350" b="0" strike="noStrike" spc="-1">
              <a:latin typeface="Arial"/>
            </a:endParaRPr>
          </a:p>
        </p:txBody>
      </p:sp>
      <p:sp>
        <p:nvSpPr>
          <p:cNvPr id="232" name="object 18"/>
          <p:cNvSpPr/>
          <p:nvPr/>
        </p:nvSpPr>
        <p:spPr>
          <a:xfrm>
            <a:off x="4530240" y="3439440"/>
            <a:ext cx="499320" cy="26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lang="fr-FR" sz="1650" b="0" strike="noStrike" spc="69">
                <a:latin typeface="Times New Roman"/>
              </a:rPr>
              <a:t>Paris</a:t>
            </a:r>
            <a:endParaRPr lang="fr-FR" sz="1650" b="0" strike="noStrike" spc="-1">
              <a:latin typeface="Arial"/>
            </a:endParaRPr>
          </a:p>
        </p:txBody>
      </p:sp>
      <p:sp>
        <p:nvSpPr>
          <p:cNvPr id="233" name="object 19"/>
          <p:cNvSpPr/>
          <p:nvPr/>
        </p:nvSpPr>
        <p:spPr>
          <a:xfrm>
            <a:off x="5933880" y="5640480"/>
            <a:ext cx="441000" cy="27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fr-FR" sz="1700" b="0" strike="noStrike" spc="-21">
                <a:latin typeface="Times New Roman"/>
              </a:rPr>
              <a:t>Nice</a:t>
            </a:r>
            <a:endParaRPr lang="fr-FR" sz="1700" b="0" strike="noStrike" spc="-1">
              <a:latin typeface="Arial"/>
            </a:endParaRPr>
          </a:p>
        </p:txBody>
      </p:sp>
      <p:sp>
        <p:nvSpPr>
          <p:cNvPr id="234" name="object 20"/>
          <p:cNvSpPr/>
          <p:nvPr/>
        </p:nvSpPr>
        <p:spPr>
          <a:xfrm>
            <a:off x="1578960" y="6740640"/>
            <a:ext cx="6399000" cy="84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8280" algn="ctr">
              <a:lnSpc>
                <a:spcPts val="2160"/>
              </a:lnSpc>
              <a:spcBef>
                <a:spcPts val="125"/>
              </a:spcBef>
            </a:pPr>
            <a:r>
              <a:rPr lang="fr-FR" sz="1850" b="0" strike="noStrike" spc="-1">
                <a:latin typeface="Times New Roman"/>
              </a:rPr>
              <a:t>Une</a:t>
            </a:r>
            <a:r>
              <a:rPr lang="fr-FR" sz="1850" b="0" strike="noStrike" spc="58">
                <a:latin typeface="Times New Roman"/>
              </a:rPr>
              <a:t> </a:t>
            </a:r>
            <a:r>
              <a:rPr lang="fr-FR" sz="1850" b="0" strike="noStrike" spc="63">
                <a:latin typeface="Times New Roman"/>
              </a:rPr>
              <a:t>carte</a:t>
            </a:r>
            <a:r>
              <a:rPr lang="fr-FR" sz="1850" b="0" strike="noStrike" spc="3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est</a:t>
            </a:r>
            <a:r>
              <a:rPr lang="fr-FR" sz="1850" b="0" strike="noStrike" spc="28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une</a:t>
            </a:r>
            <a:r>
              <a:rPr lang="fr-FR" sz="1850" b="0" strike="noStrike" spc="22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projection</a:t>
            </a:r>
            <a:r>
              <a:rPr lang="fr-FR" sz="1850" b="0" strike="noStrike" spc="233">
                <a:latin typeface="Times New Roman"/>
              </a:rPr>
              <a:t> </a:t>
            </a:r>
            <a:r>
              <a:rPr lang="fr-FR" sz="1850" b="0" strike="noStrike" spc="-52">
                <a:latin typeface="Times New Roman"/>
              </a:rPr>
              <a:t>2D</a:t>
            </a:r>
            <a:r>
              <a:rPr lang="fr-FR" sz="1850" b="0" strike="noStrike" spc="12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d'une</a:t>
            </a:r>
            <a:r>
              <a:rPr lang="fr-FR" sz="1850" b="0" strike="noStrike" spc="15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surface</a:t>
            </a:r>
            <a:r>
              <a:rPr lang="fr-FR" sz="1850" b="0" strike="noStrike" spc="208">
                <a:latin typeface="Times New Roman"/>
              </a:rPr>
              <a:t> </a:t>
            </a:r>
            <a:r>
              <a:rPr lang="fr-FR" sz="1850" b="0" strike="noStrike" spc="38">
                <a:latin typeface="Times New Roman"/>
              </a:rPr>
              <a:t>sphérique.</a:t>
            </a:r>
            <a:endParaRPr lang="fr-FR" sz="1850" b="0" strike="noStrike" spc="-1">
              <a:latin typeface="Arial"/>
            </a:endParaRPr>
          </a:p>
          <a:p>
            <a:pPr marL="12600" algn="ctr">
              <a:lnSpc>
                <a:spcPts val="2149"/>
              </a:lnSpc>
              <a:spcBef>
                <a:spcPts val="71"/>
              </a:spcBef>
            </a:pPr>
            <a:r>
              <a:rPr lang="fr-FR" sz="1850" b="0" strike="noStrike" spc="-1">
                <a:latin typeface="Times New Roman"/>
              </a:rPr>
              <a:t>Calculer</a:t>
            </a:r>
            <a:r>
              <a:rPr lang="fr-FR" sz="1850" b="0" strike="noStrike" spc="21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des</a:t>
            </a:r>
            <a:r>
              <a:rPr lang="fr-FR" sz="1850" b="0" strike="noStrike" spc="11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distances</a:t>
            </a:r>
            <a:r>
              <a:rPr lang="fr-FR" sz="1850" b="0" strike="noStrike" spc="9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euclidiennes</a:t>
            </a:r>
            <a:r>
              <a:rPr lang="fr-FR" sz="1850" b="0" strike="noStrike" spc="304">
                <a:latin typeface="Times New Roman"/>
              </a:rPr>
              <a:t> </a:t>
            </a:r>
            <a:r>
              <a:rPr lang="fr-FR" sz="1850" b="0" strike="noStrike" spc="-46">
                <a:latin typeface="Times New Roman"/>
              </a:rPr>
              <a:t>("à</a:t>
            </a:r>
            <a:r>
              <a:rPr lang="fr-FR" sz="1850" b="0" strike="noStrike" spc="14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vol</a:t>
            </a:r>
            <a:r>
              <a:rPr lang="fr-FR" sz="1850" b="0" strike="noStrike" spc="180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d'oiseau"</a:t>
            </a:r>
            <a:r>
              <a:rPr lang="fr-FR" sz="1850" b="0" strike="noStrike" spc="168">
                <a:latin typeface="Times New Roman"/>
              </a:rPr>
              <a:t> </a:t>
            </a:r>
            <a:r>
              <a:rPr lang="fr-FR" sz="1850" b="0" strike="noStrike" spc="58">
                <a:latin typeface="Times New Roman"/>
              </a:rPr>
              <a:t>sur</a:t>
            </a:r>
            <a:r>
              <a:rPr lang="fr-FR" sz="1850" b="0" strike="noStrike" spc="16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un</a:t>
            </a:r>
            <a:r>
              <a:rPr lang="fr-FR" sz="1850" b="0" strike="noStrike" spc="273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plan) </a:t>
            </a:r>
            <a:r>
              <a:rPr lang="fr-FR" sz="1850" b="0" strike="noStrike" spc="-1">
                <a:latin typeface="Times New Roman"/>
              </a:rPr>
              <a:t>est</a:t>
            </a:r>
            <a:r>
              <a:rPr lang="fr-FR" sz="1850" b="0" strike="noStrike" spc="21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imprécis</a:t>
            </a:r>
            <a:r>
              <a:rPr lang="fr-FR" sz="1850" b="0" strike="noStrike" spc="34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pour</a:t>
            </a:r>
            <a:r>
              <a:rPr lang="fr-FR" sz="1850" b="0" strike="noStrike" spc="259">
                <a:latin typeface="Times New Roman"/>
              </a:rPr>
              <a:t> </a:t>
            </a:r>
            <a:r>
              <a:rPr lang="fr-FR" sz="1850" b="0" strike="noStrike" spc="69">
                <a:latin typeface="Times New Roman"/>
              </a:rPr>
              <a:t>des</a:t>
            </a:r>
            <a:r>
              <a:rPr lang="fr-FR" sz="1850" b="0" strike="noStrike" spc="8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coordonnées</a:t>
            </a:r>
            <a:r>
              <a:rPr lang="fr-FR" sz="1850" b="0" strike="noStrike" spc="432">
                <a:latin typeface="Times New Roman"/>
              </a:rPr>
              <a:t> </a:t>
            </a:r>
            <a:r>
              <a:rPr lang="fr-FR" sz="1850" b="0" strike="noStrike" spc="-21">
                <a:latin typeface="Times New Roman"/>
              </a:rPr>
              <a:t>GPS.</a:t>
            </a:r>
            <a:endParaRPr lang="fr-FR" sz="1850" b="0" strike="noStrike" spc="-1">
              <a:latin typeface="Arial"/>
            </a:endParaRPr>
          </a:p>
        </p:txBody>
      </p:sp>
      <p:sp>
        <p:nvSpPr>
          <p:cNvPr id="235" name="object 21"/>
          <p:cNvSpPr/>
          <p:nvPr/>
        </p:nvSpPr>
        <p:spPr>
          <a:xfrm>
            <a:off x="14703120" y="4129200"/>
            <a:ext cx="1596600" cy="53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fr-FR" sz="1700" b="0" strike="noStrike" spc="69">
                <a:solidFill>
                  <a:srgbClr val="464646"/>
                </a:solidFill>
                <a:latin typeface="Times New Roman"/>
              </a:rPr>
              <a:t>Précis</a:t>
            </a:r>
            <a:r>
              <a:rPr lang="fr-FR" sz="1700" b="0" strike="noStrike" spc="219">
                <a:solidFill>
                  <a:srgbClr val="464646"/>
                </a:solidFill>
                <a:latin typeface="Times New Roman"/>
              </a:rPr>
              <a:t> </a:t>
            </a:r>
            <a:r>
              <a:rPr lang="fr-FR" sz="1700" b="0" strike="noStrike" spc="-55">
                <a:solidFill>
                  <a:srgbClr val="494949"/>
                </a:solidFill>
                <a:latin typeface="Times New Roman"/>
              </a:rPr>
              <a:t>(d</a:t>
            </a:r>
            <a:r>
              <a:rPr lang="fr-FR" sz="1700" b="0" strike="noStrike" spc="-137">
                <a:solidFill>
                  <a:srgbClr val="494949"/>
                </a:solidFill>
                <a:latin typeface="Times New Roman"/>
              </a:rPr>
              <a:t> </a:t>
            </a:r>
            <a:r>
              <a:rPr lang="fr-FR" sz="1700" b="0" strike="noStrike" spc="72">
                <a:solidFill>
                  <a:srgbClr val="464646"/>
                </a:solidFill>
                <a:latin typeface="Times New Roman"/>
              </a:rPr>
              <a:t>istanc</a:t>
            </a:r>
            <a:r>
              <a:rPr lang="fr-FR" sz="1700" b="0" strike="noStrike" spc="-182">
                <a:solidFill>
                  <a:srgbClr val="464646"/>
                </a:solidFill>
                <a:latin typeface="Times New Roman"/>
              </a:rPr>
              <a:t> </a:t>
            </a:r>
            <a:r>
              <a:rPr lang="fr-FR" sz="1700" b="0" strike="noStrike" spc="-1">
                <a:solidFill>
                  <a:srgbClr val="575757"/>
                </a:solidFill>
                <a:latin typeface="Times New Roman"/>
              </a:rPr>
              <a:t>e</a:t>
            </a:r>
            <a:endParaRPr lang="fr-FR" sz="1700" b="0" strike="noStrike" spc="-1">
              <a:latin typeface="Arial"/>
            </a:endParaRPr>
          </a:p>
        </p:txBody>
      </p:sp>
      <p:sp>
        <p:nvSpPr>
          <p:cNvPr id="236" name="object 22"/>
          <p:cNvSpPr/>
          <p:nvPr/>
        </p:nvSpPr>
        <p:spPr>
          <a:xfrm>
            <a:off x="9491400" y="6740640"/>
            <a:ext cx="6507720" cy="83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spAutoFit/>
          </a:bodyPr>
          <a:lstStyle/>
          <a:p>
            <a:pPr marL="12600" indent="15120" algn="ctr">
              <a:lnSpc>
                <a:spcPct val="95000"/>
              </a:lnSpc>
              <a:spcBef>
                <a:spcPts val="221"/>
              </a:spcBef>
              <a:tabLst>
                <a:tab pos="0" algn="l"/>
              </a:tabLst>
            </a:pPr>
            <a:r>
              <a:rPr lang="fr-FR" sz="1850" b="0" strike="noStrike" spc="-1">
                <a:latin typeface="Times New Roman"/>
              </a:rPr>
              <a:t>Notre</a:t>
            </a:r>
            <a:r>
              <a:rPr lang="fr-FR" sz="1850" b="0" strike="noStrike" spc="13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approche</a:t>
            </a:r>
            <a:r>
              <a:rPr lang="fr-FR" sz="1850" b="0" strike="noStrike" spc="16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:</a:t>
            </a:r>
            <a:r>
              <a:rPr lang="fr-FR" sz="1850" b="0" strike="noStrike" spc="4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Nous</a:t>
            </a:r>
            <a:r>
              <a:rPr lang="fr-FR" sz="1850" b="0" strike="noStrike" spc="16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utilisons</a:t>
            </a:r>
            <a:r>
              <a:rPr lang="fr-FR" sz="1850" b="0" strike="noStrike" spc="19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la </a:t>
            </a:r>
            <a:r>
              <a:rPr lang="fr-FR" sz="1850" b="0" strike="noStrike" spc="83">
                <a:latin typeface="Times New Roman"/>
              </a:rPr>
              <a:t>formule</a:t>
            </a:r>
            <a:r>
              <a:rPr lang="fr-FR" sz="1850" b="0" strike="noStrike" spc="-66">
                <a:latin typeface="Times New Roman"/>
              </a:rPr>
              <a:t> </a:t>
            </a:r>
            <a:r>
              <a:rPr lang="fr-FR" sz="1850" b="1" strike="noStrike" spc="58">
                <a:latin typeface="Times New Roman"/>
              </a:rPr>
              <a:t>de</a:t>
            </a:r>
            <a:r>
              <a:rPr lang="fr-FR" sz="1850" b="1" strike="noStrike" spc="4">
                <a:latin typeface="Times New Roman"/>
              </a:rPr>
              <a:t> </a:t>
            </a:r>
            <a:r>
              <a:rPr lang="fr-FR" sz="1850" b="1" strike="noStrike" spc="-1">
                <a:latin typeface="Times New Roman"/>
              </a:rPr>
              <a:t>Haversine</a:t>
            </a:r>
            <a:r>
              <a:rPr lang="fr-FR" sz="1850" b="1" strike="noStrike" spc="287">
                <a:latin typeface="Times New Roman"/>
              </a:rPr>
              <a:t> </a:t>
            </a:r>
            <a:r>
              <a:rPr lang="fr-FR" sz="1850" b="0" strike="noStrike" spc="-21">
                <a:latin typeface="Times New Roman"/>
              </a:rPr>
              <a:t>pour </a:t>
            </a:r>
            <a:r>
              <a:rPr lang="fr-FR" sz="1850" b="0" strike="noStrike" spc="-1">
                <a:latin typeface="Times New Roman"/>
              </a:rPr>
              <a:t>calculer</a:t>
            </a:r>
            <a:r>
              <a:rPr lang="fr-FR" sz="1850" b="0" strike="noStrike" spc="180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la</a:t>
            </a:r>
            <a:r>
              <a:rPr lang="fr-FR" sz="1850" b="0" strike="noStrike" spc="7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distance</a:t>
            </a:r>
            <a:r>
              <a:rPr lang="fr-FR" sz="1850" b="0" strike="noStrike" spc="128">
                <a:latin typeface="Times New Roman"/>
              </a:rPr>
              <a:t> </a:t>
            </a:r>
            <a:r>
              <a:rPr lang="fr-FR" sz="1850" b="0" strike="noStrike" spc="43">
                <a:latin typeface="Times New Roman"/>
              </a:rPr>
              <a:t>orthodromique</a:t>
            </a:r>
            <a:r>
              <a:rPr lang="fr-FR" sz="1850" b="0" strike="noStrike" spc="18">
                <a:latin typeface="Times New Roman"/>
              </a:rPr>
              <a:t>  </a:t>
            </a:r>
            <a:r>
              <a:rPr lang="fr-FR" sz="1850" b="0" strike="noStrike" spc="-1">
                <a:latin typeface="Times New Roman"/>
              </a:rPr>
              <a:t>(le</a:t>
            </a:r>
            <a:r>
              <a:rPr lang="fr-FR" sz="1850" b="0" strike="noStrike" spc="29">
                <a:latin typeface="Times New Roman"/>
              </a:rPr>
              <a:t> </a:t>
            </a:r>
            <a:r>
              <a:rPr lang="fr-FR" sz="1850" b="0" strike="noStrike" spc="49">
                <a:latin typeface="Times New Roman"/>
              </a:rPr>
              <a:t>chemin</a:t>
            </a:r>
            <a:r>
              <a:rPr lang="fr-FR" sz="1850" b="0" strike="noStrike" spc="26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le</a:t>
            </a:r>
            <a:r>
              <a:rPr lang="fr-FR" sz="1850" b="0" strike="noStrike" spc="9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plus</a:t>
            </a:r>
            <a:r>
              <a:rPr lang="fr-FR" sz="1850" b="0" strike="noStrike" spc="5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court</a:t>
            </a:r>
            <a:r>
              <a:rPr lang="fr-FR" sz="1850" b="0" strike="noStrike" spc="128">
                <a:latin typeface="Times New Roman"/>
              </a:rPr>
              <a:t> </a:t>
            </a:r>
            <a:r>
              <a:rPr lang="fr-FR" sz="1850" b="0" strike="noStrike" spc="58">
                <a:latin typeface="Times New Roman"/>
              </a:rPr>
              <a:t>sur</a:t>
            </a:r>
            <a:r>
              <a:rPr lang="fr-FR" sz="1850" b="0" strike="noStrike" spc="111">
                <a:latin typeface="Times New Roman"/>
              </a:rPr>
              <a:t> </a:t>
            </a:r>
            <a:r>
              <a:rPr lang="fr-FR" sz="1850" b="0" strike="noStrike" spc="-26">
                <a:latin typeface="Times New Roman"/>
              </a:rPr>
              <a:t>la </a:t>
            </a:r>
            <a:r>
              <a:rPr lang="fr-FR" sz="1850" b="0" strike="noStrike" spc="43">
                <a:latin typeface="Times New Roman"/>
              </a:rPr>
              <a:t>surface</a:t>
            </a:r>
            <a:r>
              <a:rPr lang="fr-FR" sz="1850" b="0" strike="noStrike" spc="9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d'un</a:t>
            </a:r>
            <a:r>
              <a:rPr lang="fr-FR" sz="1850" b="0" strike="noStrike" spc="9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globe)</a:t>
            </a:r>
            <a:r>
              <a:rPr lang="fr-FR" sz="1850" b="0" strike="noStrike" spc="154">
                <a:latin typeface="Times New Roman"/>
              </a:rPr>
              <a:t> </a:t>
            </a:r>
            <a:r>
              <a:rPr lang="fr-FR" sz="1850" b="0" strike="noStrike" spc="58">
                <a:latin typeface="Times New Roman"/>
              </a:rPr>
              <a:t>entre</a:t>
            </a:r>
            <a:r>
              <a:rPr lang="fr-FR" sz="1850" b="0" strike="noStrike" spc="16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deux</a:t>
            </a:r>
            <a:r>
              <a:rPr lang="fr-FR" sz="1850" b="0" strike="noStrike" spc="26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points</a:t>
            </a:r>
            <a:r>
              <a:rPr lang="fr-FR" sz="1850" b="0" strike="noStrike" spc="168">
                <a:latin typeface="Times New Roman"/>
              </a:rPr>
              <a:t> </a:t>
            </a:r>
            <a:r>
              <a:rPr lang="fr-FR" sz="1850" b="0" strike="noStrike" spc="-12">
                <a:latin typeface="Times New Roman"/>
              </a:rPr>
              <a:t>géographiques.</a:t>
            </a:r>
            <a:endParaRPr lang="fr-FR" sz="1850" b="0" strike="noStrike" spc="-1">
              <a:latin typeface="Arial"/>
            </a:endParaRPr>
          </a:p>
        </p:txBody>
      </p:sp>
      <p:sp>
        <p:nvSpPr>
          <p:cNvPr id="237" name="object 23"/>
          <p:cNvSpPr/>
          <p:nvPr/>
        </p:nvSpPr>
        <p:spPr>
          <a:xfrm>
            <a:off x="3682800" y="8029800"/>
            <a:ext cx="361980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76320">
              <a:lnSpc>
                <a:spcPct val="100000"/>
              </a:lnSpc>
              <a:spcBef>
                <a:spcPts val="119"/>
              </a:spcBef>
              <a:tabLst>
                <a:tab pos="557640" algn="l"/>
                <a:tab pos="1581120" algn="l"/>
                <a:tab pos="2009880" algn="l"/>
                <a:tab pos="2898720" algn="l"/>
              </a:tabLst>
            </a:pPr>
            <a:r>
              <a:rPr lang="fr-FR" sz="2200" b="0" strike="noStrike" spc="-1">
                <a:latin typeface="Times New Roman"/>
              </a:rPr>
              <a:t>u</a:t>
            </a:r>
            <a:r>
              <a:rPr lang="fr-FR" sz="2200" b="0" strike="noStrike" spc="-7">
                <a:latin typeface="Times New Roman"/>
              </a:rPr>
              <a:t> </a:t>
            </a:r>
            <a:r>
              <a:rPr lang="fr-FR" sz="2200" b="0" strike="noStrike" spc="-60">
                <a:solidFill>
                  <a:srgbClr val="282828"/>
                </a:solidFill>
                <a:latin typeface="Times New Roman"/>
              </a:rPr>
              <a:t>=</a:t>
            </a:r>
            <a:r>
              <a:rPr lang="fr-FR" sz="2200" b="0" strike="noStrike" spc="-1">
                <a:solidFill>
                  <a:srgbClr val="282828"/>
                </a:solidFill>
                <a:latin typeface="Times New Roman"/>
              </a:rPr>
              <a:t>	</a:t>
            </a:r>
            <a:r>
              <a:rPr lang="fr-FR" sz="2200" b="0" strike="noStrike" spc="52">
                <a:latin typeface="Times New Roman"/>
              </a:rPr>
              <a:t>sin</a:t>
            </a:r>
            <a:r>
              <a:rPr lang="fr-FR" sz="2468" b="0" strike="noStrike" spc="80" baseline="30000">
                <a:latin typeface="Times New Roman"/>
              </a:rPr>
              <a:t>2</a:t>
            </a:r>
            <a:r>
              <a:rPr lang="fr-FR" sz="2200" b="0" strike="noStrike" spc="52">
                <a:solidFill>
                  <a:srgbClr val="1C1C1C"/>
                </a:solidFill>
                <a:latin typeface="Times New Roman"/>
              </a:rPr>
              <a:t>(</a:t>
            </a:r>
            <a:r>
              <a:rPr lang="fr-FR" sz="2200" b="0" strike="noStrike" spc="-1">
                <a:solidFill>
                  <a:srgbClr val="1C1C1C"/>
                </a:solidFill>
                <a:latin typeface="Times New Roman"/>
              </a:rPr>
              <a:t>	</a:t>
            </a:r>
            <a:r>
              <a:rPr lang="fr-FR" sz="2200" b="0" strike="noStrike" spc="-52">
                <a:solidFill>
                  <a:srgbClr val="161616"/>
                </a:solidFill>
                <a:latin typeface="Times New Roman"/>
              </a:rPr>
              <a:t>)</a:t>
            </a:r>
            <a:r>
              <a:rPr lang="fr-FR" sz="2200" b="0" strike="noStrike" spc="-1">
                <a:solidFill>
                  <a:srgbClr val="161616"/>
                </a:solidFill>
                <a:latin typeface="Times New Roman"/>
              </a:rPr>
              <a:t>	</a:t>
            </a:r>
            <a:r>
              <a:rPr lang="fr-FR" sz="2200" b="0" strike="noStrike" spc="-1">
                <a:latin typeface="Times New Roman"/>
              </a:rPr>
              <a:t>cos</a:t>
            </a:r>
            <a:r>
              <a:rPr lang="fr-FR" sz="2200" b="0" strike="noStrike" spc="-114">
                <a:latin typeface="Times New Roman"/>
              </a:rPr>
              <a:t> </a:t>
            </a:r>
            <a:r>
              <a:rPr lang="fr-FR" sz="2200" b="0" strike="noStrike" spc="38">
                <a:solidFill>
                  <a:srgbClr val="0A0A0A"/>
                </a:solidFill>
                <a:latin typeface="Times New Roman"/>
              </a:rPr>
              <a:t>pt</a:t>
            </a:r>
            <a:r>
              <a:rPr lang="fr-FR" sz="2200" b="0" strike="noStrike" spc="-1">
                <a:solidFill>
                  <a:srgbClr val="0A0A0A"/>
                </a:solidFill>
                <a:latin typeface="Times New Roman"/>
              </a:rPr>
              <a:t>	</a:t>
            </a:r>
            <a:r>
              <a:rPr lang="fr-FR" sz="2200" b="0" strike="noStrike" spc="-1">
                <a:latin typeface="Times New Roman"/>
              </a:rPr>
              <a:t>cos</a:t>
            </a:r>
            <a:r>
              <a:rPr lang="fr-FR" sz="2200" b="0" strike="noStrike" spc="-35">
                <a:latin typeface="Times New Roman"/>
              </a:rPr>
              <a:t> </a:t>
            </a:r>
            <a:r>
              <a:rPr lang="fr-FR" sz="3300" b="0" strike="noStrike" spc="-38" baseline="-7000">
                <a:solidFill>
                  <a:srgbClr val="0E0E0E"/>
                </a:solidFill>
                <a:latin typeface="Times New Roman"/>
              </a:rPr>
              <a:t>r2</a:t>
            </a:r>
            <a:endParaRPr lang="fr-FR" sz="3300" b="0" strike="noStrike" spc="-1">
              <a:latin typeface="Arial"/>
            </a:endParaRPr>
          </a:p>
        </p:txBody>
      </p:sp>
      <p:sp>
        <p:nvSpPr>
          <p:cNvPr id="238" name="object 24"/>
          <p:cNvSpPr/>
          <p:nvPr/>
        </p:nvSpPr>
        <p:spPr>
          <a:xfrm>
            <a:off x="7441200" y="8029800"/>
            <a:ext cx="1270800" cy="5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38160">
              <a:lnSpc>
                <a:spcPts val="2095"/>
              </a:lnSpc>
              <a:spcBef>
                <a:spcPts val="119"/>
              </a:spcBef>
              <a:tabLst>
                <a:tab pos="1060920" algn="l"/>
              </a:tabLst>
            </a:pPr>
            <a:r>
              <a:rPr lang="fr-FR" sz="2200" b="0" strike="noStrike" spc="97">
                <a:latin typeface="Times New Roman"/>
              </a:rPr>
              <a:t>sin</a:t>
            </a:r>
            <a:r>
              <a:rPr lang="fr-FR" sz="2250" b="0" strike="noStrike" spc="148" baseline="33000">
                <a:latin typeface="Times New Roman"/>
              </a:rPr>
              <a:t>2</a:t>
            </a:r>
            <a:r>
              <a:rPr lang="fr-FR" sz="2200" b="0" strike="noStrike" spc="97">
                <a:solidFill>
                  <a:srgbClr val="111111"/>
                </a:solidFill>
                <a:latin typeface="Times New Roman"/>
              </a:rPr>
              <a:t>(</a:t>
            </a:r>
            <a:r>
              <a:rPr lang="fr-FR" sz="2200" b="0" strike="noStrike" spc="-1">
                <a:solidFill>
                  <a:srgbClr val="111111"/>
                </a:solidFill>
                <a:latin typeface="Times New Roman"/>
              </a:rPr>
              <a:t>	</a:t>
            </a:r>
            <a:r>
              <a:rPr lang="fr-FR" sz="2200" b="0" strike="noStrike" spc="-26">
                <a:latin typeface="Times New Roman"/>
              </a:rPr>
              <a:t>),</a:t>
            </a:r>
            <a:endParaRPr lang="fr-FR" sz="2200" b="0" strike="noStrike" spc="-1">
              <a:latin typeface="Arial"/>
            </a:endParaRPr>
          </a:p>
          <a:p>
            <a:pPr marL="769680">
              <a:lnSpc>
                <a:spcPts val="2035"/>
              </a:lnSpc>
              <a:tabLst>
                <a:tab pos="1060920" algn="l"/>
              </a:tabLst>
            </a:pPr>
            <a:r>
              <a:rPr lang="fr-FR" sz="2150" b="0" strike="noStrike" spc="-52">
                <a:latin typeface="Times New Roman"/>
              </a:rPr>
              <a:t>2</a:t>
            </a:r>
            <a:endParaRPr lang="fr-FR" sz="2150" b="0" strike="noStrike" spc="-1">
              <a:latin typeface="Arial"/>
            </a:endParaRPr>
          </a:p>
        </p:txBody>
      </p:sp>
      <p:sp>
        <p:nvSpPr>
          <p:cNvPr id="239" name="object 25"/>
          <p:cNvSpPr/>
          <p:nvPr/>
        </p:nvSpPr>
        <p:spPr>
          <a:xfrm>
            <a:off x="9045360" y="8029800"/>
            <a:ext cx="209052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tabLst>
                <a:tab pos="488160" algn="l"/>
                <a:tab pos="824760" algn="l"/>
                <a:tab pos="2013480" algn="l"/>
              </a:tabLst>
            </a:pPr>
            <a:r>
              <a:rPr lang="fr-FR" sz="2200" b="0" strike="noStrike" spc="4">
                <a:latin typeface="Times New Roman"/>
              </a:rPr>
              <a:t>c</a:t>
            </a:r>
            <a:r>
              <a:rPr lang="fr-FR" sz="2200" b="0" strike="noStrike" spc="-1">
                <a:latin typeface="Times New Roman"/>
              </a:rPr>
              <a:t>	</a:t>
            </a:r>
            <a:r>
              <a:rPr lang="fr-FR" sz="2200" b="0" strike="noStrike" spc="-667">
                <a:latin typeface="Times New Roman"/>
              </a:rPr>
              <a:t>-</a:t>
            </a:r>
            <a:r>
              <a:rPr lang="fr-FR" sz="2200" b="0" strike="noStrike" spc="-52">
                <a:latin typeface="Times New Roman"/>
              </a:rPr>
              <a:t>2</a:t>
            </a:r>
            <a:r>
              <a:rPr lang="fr-FR" sz="2200" b="0" strike="noStrike" spc="-1">
                <a:latin typeface="Times New Roman"/>
              </a:rPr>
              <a:t>	</a:t>
            </a:r>
            <a:r>
              <a:rPr lang="fr-FR" sz="2200" b="0" strike="noStrike" spc="83">
                <a:latin typeface="Times New Roman"/>
              </a:rPr>
              <a:t>atan2</a:t>
            </a:r>
            <a:r>
              <a:rPr lang="fr-FR" sz="2200" b="0" strike="noStrike" spc="-160">
                <a:latin typeface="Times New Roman"/>
              </a:rPr>
              <a:t> </a:t>
            </a:r>
            <a:r>
              <a:rPr lang="fr-FR" sz="2200" b="0" strike="noStrike" spc="4">
                <a:latin typeface="Times New Roman"/>
              </a:rPr>
              <a:t>(</a:t>
            </a:r>
            <a:r>
              <a:rPr lang="fr-FR" sz="2200" b="0" strike="noStrike" spc="-1">
                <a:latin typeface="Times New Roman"/>
              </a:rPr>
              <a:t>	</a:t>
            </a:r>
            <a:r>
              <a:rPr lang="fr-FR" sz="2200" b="0" strike="noStrike" spc="-52">
                <a:latin typeface="Times New Roman"/>
              </a:rPr>
              <a:t>,</a:t>
            </a:r>
            <a:endParaRPr lang="fr-FR" sz="2200" b="0" strike="noStrike" spc="-1">
              <a:latin typeface="Arial"/>
            </a:endParaRPr>
          </a:p>
        </p:txBody>
      </p:sp>
      <p:sp>
        <p:nvSpPr>
          <p:cNvPr id="240" name="object 26"/>
          <p:cNvSpPr/>
          <p:nvPr/>
        </p:nvSpPr>
        <p:spPr>
          <a:xfrm>
            <a:off x="12707640" y="8047440"/>
            <a:ext cx="1035360" cy="95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  <a:tabLst>
                <a:tab pos="911880" algn="l"/>
              </a:tabLst>
            </a:pPr>
            <a:r>
              <a:rPr lang="fr-FR" sz="2050" b="0" i="1" strike="noStrike" spc="-1">
                <a:latin typeface="Times New Roman"/>
              </a:rPr>
              <a:t>d</a:t>
            </a:r>
            <a:r>
              <a:rPr lang="fr-FR" sz="2050" b="0" i="1" strike="noStrike" spc="307">
                <a:latin typeface="Times New Roman"/>
              </a:rPr>
              <a:t> </a:t>
            </a:r>
            <a:r>
              <a:rPr lang="fr-FR" sz="2050" b="0" i="1" strike="noStrike" spc="-1155">
                <a:solidFill>
                  <a:srgbClr val="181818"/>
                </a:solidFill>
                <a:latin typeface="Times New Roman"/>
              </a:rPr>
              <a:t>—</a:t>
            </a:r>
            <a:r>
              <a:rPr lang="fr-FR" sz="2050" b="0" i="1" strike="noStrike" spc="-1152">
                <a:solidFill>
                  <a:srgbClr val="181818"/>
                </a:solidFill>
                <a:latin typeface="Times New Roman"/>
              </a:rPr>
              <a:t>—</a:t>
            </a:r>
            <a:r>
              <a:rPr lang="fr-FR" sz="2050" b="0" i="1" strike="noStrike" spc="338">
                <a:solidFill>
                  <a:srgbClr val="181818"/>
                </a:solidFill>
                <a:latin typeface="Times New Roman"/>
              </a:rPr>
              <a:t> </a:t>
            </a:r>
            <a:r>
              <a:rPr lang="fr-FR" sz="2050" b="0" i="1" strike="noStrike" spc="83">
                <a:latin typeface="Times New Roman"/>
              </a:rPr>
              <a:t>R</a:t>
            </a:r>
            <a:r>
              <a:rPr lang="fr-FR" sz="2050" b="0" i="1" strike="noStrike" spc="-1">
                <a:latin typeface="Times New Roman"/>
              </a:rPr>
              <a:t>	</a:t>
            </a:r>
            <a:r>
              <a:rPr lang="fr-FR" sz="2050" b="0" i="1" strike="noStrike" spc="-52">
                <a:latin typeface="Times New Roman"/>
              </a:rPr>
              <a:t>c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241" name="object 27"/>
          <p:cNvSpPr/>
          <p:nvPr/>
        </p:nvSpPr>
        <p:spPr>
          <a:xfrm>
            <a:off x="1299600" y="8988480"/>
            <a:ext cx="14954400" cy="66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850" b="0" strike="noStrike" spc="-1">
                <a:latin typeface="Times New Roman"/>
              </a:rPr>
              <a:t>Cette</a:t>
            </a:r>
            <a:r>
              <a:rPr lang="fr-FR" sz="1850" b="0" strike="noStrike" spc="27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rigueur</a:t>
            </a:r>
            <a:r>
              <a:rPr lang="fr-FR" sz="1850" b="0" strike="noStrike" spc="24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garantit</a:t>
            </a:r>
            <a:r>
              <a:rPr lang="fr-FR" sz="1850" b="0" strike="noStrike" spc="194">
                <a:latin typeface="Times New Roman"/>
              </a:rPr>
              <a:t> </a:t>
            </a:r>
            <a:r>
              <a:rPr lang="fr-FR" sz="1850" b="0" strike="noStrike" spc="52">
                <a:latin typeface="Times New Roman"/>
              </a:rPr>
              <a:t>que</a:t>
            </a:r>
            <a:r>
              <a:rPr lang="fr-FR" sz="1850" b="0" strike="noStrike" spc="7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les</a:t>
            </a:r>
            <a:r>
              <a:rPr lang="fr-FR" sz="1850" b="0" strike="noStrike" spc="2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estimations</a:t>
            </a:r>
            <a:r>
              <a:rPr lang="fr-FR" sz="1850" b="0" strike="noStrike" spc="202">
                <a:latin typeface="Times New Roman"/>
              </a:rPr>
              <a:t> </a:t>
            </a:r>
            <a:r>
              <a:rPr lang="fr-FR" sz="1850" b="0" strike="noStrike" spc="63">
                <a:latin typeface="Times New Roman"/>
              </a:rPr>
              <a:t>de</a:t>
            </a:r>
            <a:r>
              <a:rPr lang="fr-FR" sz="1850" b="0" strike="noStrike" spc="94">
                <a:latin typeface="Times New Roman"/>
              </a:rPr>
              <a:t> </a:t>
            </a:r>
            <a:r>
              <a:rPr lang="fr-FR" sz="1850" b="0" strike="noStrike" spc="63">
                <a:latin typeface="Times New Roman"/>
              </a:rPr>
              <a:t>temps</a:t>
            </a:r>
            <a:r>
              <a:rPr lang="fr-FR" sz="1850" b="0" strike="noStrike" spc="103">
                <a:latin typeface="Times New Roman"/>
              </a:rPr>
              <a:t> </a:t>
            </a:r>
            <a:r>
              <a:rPr lang="fr-FR" sz="1850" b="0" strike="noStrike" spc="63">
                <a:latin typeface="Times New Roman"/>
              </a:rPr>
              <a:t>de</a:t>
            </a:r>
            <a:r>
              <a:rPr lang="fr-FR" sz="1850" b="0" strike="noStrike" spc="9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trajet</a:t>
            </a:r>
            <a:r>
              <a:rPr lang="fr-FR" sz="1850" b="0" strike="noStrike" spc="307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et</a:t>
            </a:r>
            <a:r>
              <a:rPr lang="fr-FR" sz="1850" b="0" strike="noStrike" spc="239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de</a:t>
            </a:r>
            <a:r>
              <a:rPr lang="fr-FR" sz="1850" b="0" strike="noStrike" spc="38">
                <a:latin typeface="Times New Roman"/>
              </a:rPr>
              <a:t> </a:t>
            </a:r>
            <a:r>
              <a:rPr lang="fr-FR" sz="1850" b="0" strike="noStrike" spc="49">
                <a:latin typeface="Times New Roman"/>
              </a:rPr>
              <a:t>consommation</a:t>
            </a:r>
            <a:r>
              <a:rPr lang="fr-FR" sz="1850" b="0" strike="noStrike" spc="403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d'énergie</a:t>
            </a:r>
            <a:r>
              <a:rPr lang="fr-FR" sz="1850" b="0" strike="noStrike" spc="262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sont</a:t>
            </a:r>
            <a:r>
              <a:rPr lang="fr-FR" sz="1850" b="0" strike="noStrike" spc="248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basees</a:t>
            </a:r>
            <a:r>
              <a:rPr lang="fr-FR" sz="1850" b="0" strike="noStrike" spc="52">
                <a:latin typeface="Times New Roman"/>
              </a:rPr>
              <a:t> </a:t>
            </a:r>
            <a:r>
              <a:rPr lang="fr-FR" sz="1850" b="0" strike="noStrike" spc="58">
                <a:latin typeface="Times New Roman"/>
              </a:rPr>
              <a:t>sur</a:t>
            </a:r>
            <a:r>
              <a:rPr lang="fr-FR" sz="1850" b="0" strike="noStrike" spc="123">
                <a:latin typeface="Times New Roman"/>
              </a:rPr>
              <a:t> </a:t>
            </a:r>
            <a:r>
              <a:rPr lang="fr-FR" sz="1850" b="0" strike="noStrike" spc="69">
                <a:latin typeface="Times New Roman"/>
              </a:rPr>
              <a:t>des</a:t>
            </a:r>
            <a:r>
              <a:rPr lang="fr-FR" sz="1850" b="0" strike="noStrike" spc="24">
                <a:latin typeface="Times New Roman"/>
              </a:rPr>
              <a:t> </a:t>
            </a:r>
            <a:r>
              <a:rPr lang="fr-FR" sz="1850" b="0" strike="noStrike" spc="-1">
                <a:latin typeface="Times New Roman"/>
              </a:rPr>
              <a:t>distances</a:t>
            </a:r>
            <a:r>
              <a:rPr lang="fr-FR" sz="1850" b="0" strike="noStrike" spc="267">
                <a:latin typeface="Times New Roman"/>
              </a:rPr>
              <a:t> </a:t>
            </a:r>
            <a:r>
              <a:rPr lang="fr-FR" sz="1850" b="0" strike="noStrike" spc="58">
                <a:latin typeface="Times New Roman"/>
              </a:rPr>
              <a:t>géographiquement</a:t>
            </a:r>
            <a:r>
              <a:rPr lang="fr-FR" sz="1850" b="0" strike="noStrike" spc="9">
                <a:latin typeface="Times New Roman"/>
              </a:rPr>
              <a:t> </a:t>
            </a:r>
            <a:r>
              <a:rPr lang="fr-FR" sz="1850" b="0" strike="noStrike" spc="38">
                <a:latin typeface="Times New Roman"/>
              </a:rPr>
              <a:t>correctes.</a:t>
            </a:r>
            <a:endParaRPr lang="fr-FR" sz="1850" b="0" strike="noStrike" spc="-1"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1329"/>
              </a:spcBef>
            </a:pPr>
            <a:r>
              <a:rPr lang="fr-FR" sz="1300" b="0" strike="noStrike" spc="12">
                <a:latin typeface="Times New Roman"/>
              </a:rPr>
              <a:t>C</a:t>
            </a:r>
            <a:endParaRPr lang="fr-FR" sz="1300" b="0" strike="noStrike" spc="-1">
              <a:latin typeface="Arial"/>
            </a:endParaRPr>
          </a:p>
        </p:txBody>
      </p:sp>
      <p:sp>
        <p:nvSpPr>
          <p:cNvPr id="242" name="object 28"/>
          <p:cNvSpPr/>
          <p:nvPr/>
        </p:nvSpPr>
        <p:spPr>
          <a:xfrm>
            <a:off x="16367760" y="9439920"/>
            <a:ext cx="979560" cy="41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fr-FR" sz="1300" b="1" strike="noStrike" spc="-1">
                <a:latin typeface="Times New Roman"/>
              </a:rPr>
              <a:t>NotebookL</a:t>
            </a:r>
            <a:r>
              <a:rPr lang="fr-FR" sz="1300" b="1" strike="noStrike" spc="-12">
                <a:latin typeface="Times New Roman"/>
              </a:rPr>
              <a:t> </a:t>
            </a:r>
            <a:r>
              <a:rPr lang="fr-FR" sz="1300" b="0" strike="noStrike" spc="-126">
                <a:latin typeface="Times New Roman"/>
              </a:rPr>
              <a:t>M</a:t>
            </a:r>
            <a:endParaRPr lang="fr-FR" sz="1300" b="0" strike="noStrike" spc="-1"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11"/>
          <a:stretch/>
        </p:blipFill>
        <p:spPr>
          <a:xfrm>
            <a:off x="0" y="5760"/>
            <a:ext cx="17502120" cy="974772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243"/>
          <p:cNvPicPr/>
          <p:nvPr/>
        </p:nvPicPr>
        <p:blipFill>
          <a:blip r:embed="rId12"/>
          <a:stretch/>
        </p:blipFill>
        <p:spPr>
          <a:xfrm>
            <a:off x="16020000" y="9449280"/>
            <a:ext cx="1380600" cy="304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object 2"/>
          <p:cNvPicPr/>
          <p:nvPr/>
        </p:nvPicPr>
        <p:blipFill>
          <a:blip r:embed="rId2"/>
          <a:stretch/>
        </p:blipFill>
        <p:spPr>
          <a:xfrm>
            <a:off x="622440" y="3873600"/>
            <a:ext cx="3504960" cy="2539800"/>
          </a:xfrm>
          <a:prstGeom prst="rect">
            <a:avLst/>
          </a:prstGeom>
          <a:ln w="0">
            <a:noFill/>
          </a:ln>
        </p:spPr>
      </p:pic>
      <p:pic>
        <p:nvPicPr>
          <p:cNvPr id="246" name="object 3"/>
          <p:cNvPicPr/>
          <p:nvPr/>
        </p:nvPicPr>
        <p:blipFill>
          <a:blip r:embed="rId3"/>
          <a:stretch/>
        </p:blipFill>
        <p:spPr>
          <a:xfrm>
            <a:off x="4280040" y="5067360"/>
            <a:ext cx="444240" cy="202680"/>
          </a:xfrm>
          <a:prstGeom prst="rect">
            <a:avLst/>
          </a:prstGeom>
          <a:ln w="0">
            <a:noFill/>
          </a:ln>
        </p:spPr>
      </p:pic>
      <p:pic>
        <p:nvPicPr>
          <p:cNvPr id="247" name="object 4"/>
          <p:cNvPicPr/>
          <p:nvPr/>
        </p:nvPicPr>
        <p:blipFill>
          <a:blip r:embed="rId4"/>
          <a:stretch/>
        </p:blipFill>
        <p:spPr>
          <a:xfrm>
            <a:off x="4863960" y="3860640"/>
            <a:ext cx="3504960" cy="2552400"/>
          </a:xfrm>
          <a:prstGeom prst="rect">
            <a:avLst/>
          </a:prstGeom>
          <a:ln w="0">
            <a:noFill/>
          </a:ln>
        </p:spPr>
      </p:pic>
      <p:pic>
        <p:nvPicPr>
          <p:cNvPr id="248" name="object 5"/>
          <p:cNvPicPr/>
          <p:nvPr/>
        </p:nvPicPr>
        <p:blipFill>
          <a:blip r:embed="rId5"/>
          <a:stretch/>
        </p:blipFill>
        <p:spPr>
          <a:xfrm>
            <a:off x="9105840" y="3873600"/>
            <a:ext cx="3504960" cy="2539800"/>
          </a:xfrm>
          <a:prstGeom prst="rect">
            <a:avLst/>
          </a:prstGeom>
          <a:ln w="0">
            <a:noFill/>
          </a:ln>
        </p:spPr>
      </p:pic>
      <p:pic>
        <p:nvPicPr>
          <p:cNvPr id="249" name="object 6"/>
          <p:cNvPicPr/>
          <p:nvPr/>
        </p:nvPicPr>
        <p:blipFill>
          <a:blip r:embed="rId6"/>
          <a:stretch/>
        </p:blipFill>
        <p:spPr>
          <a:xfrm>
            <a:off x="13347720" y="3873600"/>
            <a:ext cx="3504960" cy="253980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581560" y="1330920"/>
            <a:ext cx="12250800" cy="2212200"/>
          </a:xfrm>
          <a:prstGeom prst="rect">
            <a:avLst/>
          </a:prstGeom>
          <a:noFill/>
          <a:ln w="0">
            <a:noFill/>
          </a:ln>
        </p:spPr>
        <p:txBody>
          <a:bodyPr lIns="0" tIns="15120" rIns="0" bIns="0" anchor="t">
            <a:noAutofit/>
          </a:bodyPr>
          <a:lstStyle/>
          <a:p>
            <a:pPr indent="0" algn="ctr">
              <a:lnSpc>
                <a:spcPts val="5706"/>
              </a:lnSpc>
              <a:spcBef>
                <a:spcPts val="119"/>
              </a:spcBef>
              <a:buNone/>
            </a:pPr>
            <a:r>
              <a:rPr lang="fr-FR" sz="5050" b="0" strike="noStrike" spc="-205">
                <a:solidFill>
                  <a:srgbClr val="1F1F1F"/>
                </a:solidFill>
                <a:latin typeface="Arial MT"/>
              </a:rPr>
              <a:t>Le</a:t>
            </a:r>
            <a:r>
              <a:rPr lang="fr-FR" sz="5050" b="0" strike="noStrike" spc="-310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5050" b="0" strike="noStrike" spc="-1">
                <a:solidFill>
                  <a:srgbClr val="1C1C1C"/>
                </a:solidFill>
                <a:latin typeface="Arial MT"/>
              </a:rPr>
              <a:t>parcours</a:t>
            </a:r>
            <a:r>
              <a:rPr lang="fr-FR" sz="5050" b="0" strike="noStrike" spc="-202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5050" b="0" strike="noStrike" spc="111">
                <a:solidFill>
                  <a:srgbClr val="1C1C1C"/>
                </a:solidFill>
                <a:latin typeface="Arial MT"/>
              </a:rPr>
              <a:t>utilisateur</a:t>
            </a:r>
            <a:r>
              <a:rPr lang="fr-FR" sz="5050" b="0" strike="noStrike" spc="-35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5050" b="0" i="1" strike="noStrike" spc="-1">
                <a:solidFill>
                  <a:srgbClr val="262626"/>
                </a:solidFill>
                <a:latin typeface="Arial"/>
              </a:rPr>
              <a:t>:</a:t>
            </a:r>
            <a:r>
              <a:rPr lang="fr-FR" sz="5050" b="0" i="1" strike="noStrike" spc="-120">
                <a:solidFill>
                  <a:srgbClr val="262626"/>
                </a:solidFill>
                <a:latin typeface="Arial"/>
              </a:rPr>
              <a:t> </a:t>
            </a:r>
            <a:r>
              <a:rPr lang="fr-FR" sz="5050" b="0" strike="noStrike" spc="-1">
                <a:solidFill>
                  <a:srgbClr val="232323"/>
                </a:solidFill>
                <a:latin typeface="Arial MT"/>
              </a:rPr>
              <a:t>de</a:t>
            </a:r>
            <a:r>
              <a:rPr lang="fr-FR" sz="5050" b="0" strike="noStrike" spc="-350">
                <a:solidFill>
                  <a:srgbClr val="232323"/>
                </a:solidFill>
                <a:latin typeface="Arial MT"/>
              </a:rPr>
              <a:t> </a:t>
            </a:r>
            <a:r>
              <a:rPr lang="fr-FR" sz="5050" b="0" strike="noStrike" spc="188">
                <a:solidFill>
                  <a:srgbClr val="1D1D1D"/>
                </a:solidFill>
                <a:latin typeface="Arial MT"/>
              </a:rPr>
              <a:t>la</a:t>
            </a:r>
            <a:r>
              <a:rPr lang="fr-FR" sz="5050" b="0" strike="noStrike" spc="-350">
                <a:solidFill>
                  <a:srgbClr val="1D1D1D"/>
                </a:solidFill>
                <a:latin typeface="Arial MT"/>
              </a:rPr>
              <a:t> </a:t>
            </a:r>
            <a:r>
              <a:rPr lang="fr-FR" sz="5050" b="0" strike="noStrike" spc="-12">
                <a:solidFill>
                  <a:srgbClr val="1C1C1C"/>
                </a:solidFill>
                <a:latin typeface="Arial MT"/>
              </a:rPr>
              <a:t>conùguration</a:t>
            </a:r>
            <a:endParaRPr lang="fr-FR" sz="5050" b="0" strike="noStrike" spc="-1">
              <a:latin typeface="Calibri"/>
            </a:endParaRPr>
          </a:p>
          <a:p>
            <a:pPr marL="39240" indent="0" algn="ctr">
              <a:lnSpc>
                <a:spcPts val="5885"/>
              </a:lnSpc>
              <a:buNone/>
            </a:pPr>
            <a:r>
              <a:rPr lang="fr-FR" sz="5200" b="0" strike="noStrike" spc="-182">
                <a:solidFill>
                  <a:srgbClr val="262626"/>
                </a:solidFill>
                <a:latin typeface="Arial MT"/>
              </a:rPr>
              <a:t>à</a:t>
            </a:r>
            <a:r>
              <a:rPr lang="fr-FR" sz="5200" b="0" strike="noStrike" spc="-310">
                <a:solidFill>
                  <a:srgbClr val="262626"/>
                </a:solidFill>
                <a:latin typeface="Arial MT"/>
              </a:rPr>
              <a:t> </a:t>
            </a:r>
            <a:r>
              <a:rPr lang="fr-FR" sz="5200" b="0" strike="noStrike" spc="134">
                <a:solidFill>
                  <a:srgbClr val="1F1F1F"/>
                </a:solidFill>
                <a:latin typeface="Arial MT"/>
              </a:rPr>
              <a:t>la</a:t>
            </a:r>
            <a:r>
              <a:rPr lang="fr-FR" sz="5200" b="0" strike="noStrike" spc="-406">
                <a:solidFill>
                  <a:srgbClr val="1F1F1F"/>
                </a:solidFill>
                <a:latin typeface="Arial MT"/>
              </a:rPr>
              <a:t> </a:t>
            </a:r>
            <a:r>
              <a:rPr lang="fr-FR" sz="5200" b="0" strike="noStrike" spc="-1">
                <a:solidFill>
                  <a:srgbClr val="1C1C1C"/>
                </a:solidFill>
                <a:latin typeface="Arial MT"/>
              </a:rPr>
              <a:t>solution</a:t>
            </a:r>
            <a:r>
              <a:rPr lang="fr-FR" sz="5200" b="0" strike="noStrike" spc="-80">
                <a:solidFill>
                  <a:srgbClr val="1C1C1C"/>
                </a:solidFill>
                <a:latin typeface="Arial MT"/>
              </a:rPr>
              <a:t> </a:t>
            </a:r>
            <a:r>
              <a:rPr lang="fr-FR" sz="5200" b="0" strike="noStrike" spc="-157">
                <a:solidFill>
                  <a:srgbClr val="242424"/>
                </a:solidFill>
                <a:latin typeface="Arial MT"/>
              </a:rPr>
              <a:t>en</a:t>
            </a:r>
            <a:r>
              <a:rPr lang="fr-FR" sz="5200" b="0" strike="noStrike" spc="-236">
                <a:solidFill>
                  <a:srgbClr val="242424"/>
                </a:solidFill>
                <a:latin typeface="Arial MT"/>
              </a:rPr>
              <a:t> </a:t>
            </a:r>
            <a:r>
              <a:rPr lang="fr-FR" sz="5200" b="0" strike="noStrike" spc="-66">
                <a:solidFill>
                  <a:srgbClr val="1D1D1D"/>
                </a:solidFill>
                <a:latin typeface="Arial MT"/>
              </a:rPr>
              <a:t>quelques</a:t>
            </a:r>
            <a:r>
              <a:rPr lang="fr-FR" sz="5200" b="0" strike="noStrike" spc="43">
                <a:solidFill>
                  <a:srgbClr val="1D1D1D"/>
                </a:solidFill>
                <a:latin typeface="Arial MT"/>
              </a:rPr>
              <a:t> </a:t>
            </a:r>
            <a:r>
              <a:rPr lang="fr-FR" sz="5200" b="0" strike="noStrike" spc="-12">
                <a:solidFill>
                  <a:srgbClr val="1C1C1C"/>
                </a:solidFill>
                <a:latin typeface="Arial MT"/>
              </a:rPr>
              <a:t>clics</a:t>
            </a:r>
            <a:endParaRPr lang="fr-FR" sz="5200" b="0" strike="noStrike" spc="-1">
              <a:latin typeface="Calibri"/>
            </a:endParaRPr>
          </a:p>
        </p:txBody>
      </p:sp>
      <p:sp>
        <p:nvSpPr>
          <p:cNvPr id="251" name="object 8"/>
          <p:cNvSpPr/>
          <p:nvPr/>
        </p:nvSpPr>
        <p:spPr>
          <a:xfrm>
            <a:off x="623880" y="6701040"/>
            <a:ext cx="3488400" cy="22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6680" rIns="0" bIns="0" anchor="t">
            <a:spAutoFit/>
          </a:bodyPr>
          <a:lstStyle/>
          <a:p>
            <a:pPr marL="19080" indent="-1800">
              <a:lnSpc>
                <a:spcPts val="3101"/>
              </a:lnSpc>
              <a:spcBef>
                <a:spcPts val="604"/>
              </a:spcBef>
              <a:tabLst>
                <a:tab pos="0" algn="l"/>
              </a:tabLst>
            </a:pPr>
            <a:r>
              <a:rPr lang="fr-FR" sz="2950" b="0" strike="noStrike" spc="-60">
                <a:latin typeface="Arial MT"/>
              </a:rPr>
              <a:t>Configuration</a:t>
            </a:r>
            <a:r>
              <a:rPr lang="fr-FR" sz="2950" b="0" strike="noStrike" spc="-126">
                <a:latin typeface="Arial MT"/>
              </a:rPr>
              <a:t> </a:t>
            </a:r>
            <a:r>
              <a:rPr lang="fr-FR" sz="2950" b="0" strike="noStrike" spc="-35">
                <a:solidFill>
                  <a:srgbClr val="181818"/>
                </a:solidFill>
                <a:latin typeface="Arial MT"/>
              </a:rPr>
              <a:t>du </a:t>
            </a:r>
            <a:r>
              <a:rPr lang="fr-FR" sz="2950" b="0" strike="noStrike" spc="-12">
                <a:solidFill>
                  <a:srgbClr val="161616"/>
                </a:solidFill>
                <a:latin typeface="Arial MT"/>
              </a:rPr>
              <a:t>Scénario</a:t>
            </a:r>
            <a:endParaRPr lang="fr-FR" sz="2950" b="0" strike="noStrike" spc="-1">
              <a:latin typeface="Arial"/>
            </a:endParaRPr>
          </a:p>
          <a:p>
            <a:pPr marL="12600" indent="1440">
              <a:lnSpc>
                <a:spcPct val="83000"/>
              </a:lnSpc>
              <a:spcBef>
                <a:spcPts val="1185"/>
              </a:spcBef>
              <a:tabLst>
                <a:tab pos="0" algn="l"/>
              </a:tabLst>
            </a:pPr>
            <a:r>
              <a:rPr lang="fr-FR" sz="2350" b="0" strike="noStrike" spc="-245">
                <a:latin typeface="Arial MT"/>
              </a:rPr>
              <a:t>L'utilisateur</a:t>
            </a:r>
            <a:r>
              <a:rPr lang="fr-FR" sz="2350" b="0" strike="noStrike" spc="194">
                <a:latin typeface="Arial MT"/>
              </a:rPr>
              <a:t> </a:t>
            </a:r>
            <a:r>
              <a:rPr lang="fr-FR" sz="2350" b="0" strike="noStrike" spc="-216">
                <a:latin typeface="Arial MT"/>
              </a:rPr>
              <a:t>définit</a:t>
            </a:r>
            <a:r>
              <a:rPr lang="fr-FR" sz="2350" b="0" strike="noStrike" spc="43">
                <a:latin typeface="Arial MT"/>
              </a:rPr>
              <a:t> </a:t>
            </a:r>
            <a:r>
              <a:rPr lang="fr-FR" sz="2350" b="0" strike="noStrike" spc="-250">
                <a:latin typeface="Arial MT"/>
              </a:rPr>
              <a:t>le</a:t>
            </a:r>
            <a:r>
              <a:rPr lang="fr-FR" sz="2350" b="0" strike="noStrike" spc="-211">
                <a:latin typeface="Arial MT"/>
              </a:rPr>
              <a:t> </a:t>
            </a:r>
            <a:r>
              <a:rPr lang="fr-FR" sz="2350" b="0" strike="noStrike" spc="-316">
                <a:latin typeface="Arial MT"/>
              </a:rPr>
              <a:t>problème</a:t>
            </a:r>
            <a:r>
              <a:rPr lang="fr-FR" sz="2350" b="0" strike="noStrike" spc="-86">
                <a:latin typeface="Arial MT"/>
              </a:rPr>
              <a:t> </a:t>
            </a:r>
            <a:r>
              <a:rPr lang="fr-FR" sz="2350" b="0" strike="noStrike" spc="-60">
                <a:latin typeface="Arial MT"/>
              </a:rPr>
              <a:t>: </a:t>
            </a:r>
            <a:r>
              <a:rPr lang="fr-FR" sz="2350" b="0" strike="noStrike" spc="-282">
                <a:latin typeface="Arial MT"/>
              </a:rPr>
              <a:t>placer</a:t>
            </a:r>
            <a:r>
              <a:rPr lang="fr-FR" sz="2350" b="0" strike="noStrike" spc="-1">
                <a:latin typeface="Arial MT"/>
              </a:rPr>
              <a:t> </a:t>
            </a:r>
            <a:r>
              <a:rPr lang="fr-FR" sz="2350" b="0" strike="noStrike" spc="-250">
                <a:latin typeface="Arial MT"/>
              </a:rPr>
              <a:t>le</a:t>
            </a:r>
            <a:r>
              <a:rPr lang="fr-FR" sz="2350" b="0" strike="noStrike" spc="-131">
                <a:latin typeface="Arial MT"/>
              </a:rPr>
              <a:t> </a:t>
            </a:r>
            <a:r>
              <a:rPr lang="fr-FR" sz="2350" b="0" strike="noStrike" spc="-250">
                <a:latin typeface="Arial MT"/>
              </a:rPr>
              <a:t>dépôt,</a:t>
            </a:r>
            <a:r>
              <a:rPr lang="fr-FR" sz="2350" b="0" strike="noStrike" spc="-157">
                <a:latin typeface="Arial MT"/>
              </a:rPr>
              <a:t> </a:t>
            </a:r>
            <a:r>
              <a:rPr lang="fr-FR" sz="2350" b="0" strike="noStrike" spc="-262">
                <a:latin typeface="Arial MT"/>
              </a:rPr>
              <a:t>ajouter</a:t>
            </a:r>
            <a:r>
              <a:rPr lang="fr-FR" sz="2350" b="0" strike="noStrike" spc="-15">
                <a:latin typeface="Arial MT"/>
              </a:rPr>
              <a:t> </a:t>
            </a:r>
            <a:r>
              <a:rPr lang="fr-FR" sz="2350" b="0" strike="noStrike" spc="-265">
                <a:latin typeface="Arial MT"/>
              </a:rPr>
              <a:t>les</a:t>
            </a:r>
            <a:r>
              <a:rPr lang="fr-FR" sz="2350" b="0" strike="noStrike" spc="-114">
                <a:latin typeface="Arial MT"/>
              </a:rPr>
              <a:t> </a:t>
            </a:r>
            <a:r>
              <a:rPr lang="fr-FR" sz="2350" b="0" strike="noStrike" spc="-222">
                <a:latin typeface="Arial MT"/>
              </a:rPr>
              <a:t>clients. et</a:t>
            </a:r>
            <a:r>
              <a:rPr lang="fr-FR" sz="2350" b="0" strike="noStrike" spc="-157">
                <a:latin typeface="Arial MT"/>
              </a:rPr>
              <a:t> </a:t>
            </a:r>
            <a:r>
              <a:rPr lang="fr-FR" sz="2350" b="0" strike="noStrike" spc="-270">
                <a:latin typeface="Arial MT"/>
              </a:rPr>
              <a:t>remplir</a:t>
            </a:r>
            <a:r>
              <a:rPr lang="fr-FR" sz="2350" b="0" strike="noStrike" spc="18">
                <a:latin typeface="Arial MT"/>
              </a:rPr>
              <a:t> </a:t>
            </a:r>
            <a:r>
              <a:rPr lang="fr-FR" sz="2350" b="0" strike="noStrike" spc="-265">
                <a:latin typeface="Arial MT"/>
              </a:rPr>
              <a:t>les</a:t>
            </a:r>
            <a:r>
              <a:rPr lang="fr-FR" sz="2350" b="0" strike="noStrike" spc="-86">
                <a:latin typeface="Arial MT"/>
              </a:rPr>
              <a:t> </a:t>
            </a:r>
            <a:r>
              <a:rPr lang="fr-FR" sz="2350" b="0" strike="noStrike" spc="-321">
                <a:latin typeface="Arial MT"/>
              </a:rPr>
              <a:t>paramètres </a:t>
            </a:r>
            <a:r>
              <a:rPr lang="fr-FR" sz="2350" b="0" strike="noStrike" spc="-276">
                <a:latin typeface="Arial MT"/>
              </a:rPr>
              <a:t>(véhicules,</a:t>
            </a:r>
            <a:r>
              <a:rPr lang="fr-FR" sz="2350" b="0" strike="noStrike" spc="89">
                <a:latin typeface="Arial MT"/>
              </a:rPr>
              <a:t> </a:t>
            </a:r>
            <a:r>
              <a:rPr lang="fr-FR" sz="2350" b="0" strike="noStrike" spc="-171">
                <a:latin typeface="Arial MT"/>
              </a:rPr>
              <a:t>capacités...).</a:t>
            </a:r>
            <a:endParaRPr lang="fr-FR" sz="2350" b="0" strike="noStrike" spc="-1">
              <a:latin typeface="Arial"/>
            </a:endParaRPr>
          </a:p>
        </p:txBody>
      </p:sp>
      <p:sp>
        <p:nvSpPr>
          <p:cNvPr id="252" name="object 9"/>
          <p:cNvSpPr/>
          <p:nvPr/>
        </p:nvSpPr>
        <p:spPr>
          <a:xfrm>
            <a:off x="4859640" y="6736320"/>
            <a:ext cx="3219840" cy="186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7280">
              <a:lnSpc>
                <a:spcPts val="3070"/>
              </a:lnSpc>
              <a:spcBef>
                <a:spcPts val="105"/>
              </a:spcBef>
            </a:pPr>
            <a:r>
              <a:rPr lang="fr-FR" sz="2700" b="0" strike="noStrike" spc="-1">
                <a:solidFill>
                  <a:srgbClr val="0F0F0F"/>
                </a:solidFill>
                <a:latin typeface="Arial MT"/>
              </a:rPr>
              <a:t>Lancement</a:t>
            </a:r>
            <a:r>
              <a:rPr lang="fr-FR" sz="2700" b="0" strike="noStrike" spc="128">
                <a:solidFill>
                  <a:srgbClr val="0F0F0F"/>
                </a:solidFill>
                <a:latin typeface="Arial MT"/>
              </a:rPr>
              <a:t> </a:t>
            </a:r>
            <a:r>
              <a:rPr lang="fr-FR" sz="2700" b="0" strike="noStrike" spc="43">
                <a:solidFill>
                  <a:srgbClr val="181818"/>
                </a:solidFill>
                <a:latin typeface="Arial MT"/>
              </a:rPr>
              <a:t>de</a:t>
            </a:r>
            <a:endParaRPr lang="fr-FR" sz="2700" b="0" strike="noStrike" spc="-1">
              <a:latin typeface="Arial"/>
            </a:endParaRPr>
          </a:p>
          <a:p>
            <a:pPr marL="18360">
              <a:lnSpc>
                <a:spcPts val="3311"/>
              </a:lnSpc>
            </a:pPr>
            <a:r>
              <a:rPr lang="fr-FR" sz="2900" b="0" strike="noStrike" spc="-12">
                <a:solidFill>
                  <a:srgbClr val="0F0F0F"/>
                </a:solidFill>
                <a:latin typeface="Arial MT"/>
              </a:rPr>
              <a:t>l'Optimisation</a:t>
            </a:r>
            <a:endParaRPr lang="fr-FR" sz="2900" b="0" strike="noStrike" spc="-1">
              <a:latin typeface="Arial"/>
            </a:endParaRPr>
          </a:p>
          <a:p>
            <a:pPr marL="12600" indent="9000">
              <a:lnSpc>
                <a:spcPct val="97000"/>
              </a:lnSpc>
              <a:spcBef>
                <a:spcPts val="1131"/>
              </a:spcBef>
              <a:tabLst>
                <a:tab pos="0" algn="l"/>
              </a:tabLst>
            </a:pPr>
            <a:r>
              <a:rPr lang="fr-FR" sz="2050" b="0" strike="noStrike" spc="-222">
                <a:latin typeface="Arial MT"/>
              </a:rPr>
              <a:t>Un</a:t>
            </a:r>
            <a:r>
              <a:rPr lang="fr-FR" sz="2050" b="0" strike="noStrike" spc="-111">
                <a:latin typeface="Arial MT"/>
              </a:rPr>
              <a:t> </a:t>
            </a:r>
            <a:r>
              <a:rPr lang="fr-FR" sz="2050" b="0" strike="noStrike" spc="-66">
                <a:latin typeface="Arial MT"/>
              </a:rPr>
              <a:t>clic</a:t>
            </a:r>
            <a:r>
              <a:rPr lang="fr-FR" sz="2050" b="0" strike="noStrike" spc="-32">
                <a:latin typeface="Arial MT"/>
              </a:rPr>
              <a:t> </a:t>
            </a:r>
            <a:r>
              <a:rPr lang="fr-FR" sz="2050" b="0" strike="noStrike" spc="-171">
                <a:latin typeface="Arial MT"/>
              </a:rPr>
              <a:t>sur</a:t>
            </a:r>
            <a:r>
              <a:rPr lang="fr-FR" sz="2050" b="0" strike="noStrike" spc="-66">
                <a:latin typeface="Arial MT"/>
              </a:rPr>
              <a:t> </a:t>
            </a:r>
            <a:r>
              <a:rPr lang="fr-FR" sz="2050" b="0" strike="noStrike" spc="-165">
                <a:latin typeface="Arial MT"/>
              </a:rPr>
              <a:t>“Résoudre”</a:t>
            </a:r>
            <a:r>
              <a:rPr lang="fr-FR" sz="2050" b="0" strike="noStrike" spc="58">
                <a:latin typeface="Arial MT"/>
              </a:rPr>
              <a:t> </a:t>
            </a:r>
            <a:r>
              <a:rPr lang="fr-FR" sz="2050" b="0" strike="noStrike" spc="-157">
                <a:latin typeface="Arial MT"/>
              </a:rPr>
              <a:t>envoie</a:t>
            </a:r>
            <a:r>
              <a:rPr lang="fr-FR" sz="2050" b="0" strike="noStrike" spc="52">
                <a:latin typeface="Arial MT"/>
              </a:rPr>
              <a:t> </a:t>
            </a:r>
            <a:r>
              <a:rPr lang="fr-FR" sz="2050" b="0" strike="noStrike" spc="-126">
                <a:latin typeface="Arial MT"/>
              </a:rPr>
              <a:t>la </a:t>
            </a:r>
            <a:r>
              <a:rPr lang="fr-FR" sz="2000" b="0" strike="noStrike" spc="-106">
                <a:latin typeface="Arial MT"/>
              </a:rPr>
              <a:t>requête</a:t>
            </a:r>
            <a:r>
              <a:rPr lang="fr-FR" sz="2000" b="0" strike="noStrike" spc="-12">
                <a:latin typeface="Arial MT"/>
              </a:rPr>
              <a:t> </a:t>
            </a:r>
            <a:r>
              <a:rPr lang="fr-FR" sz="2000" b="0" strike="noStrike" spc="-157">
                <a:latin typeface="Arial MT"/>
              </a:rPr>
              <a:t>au</a:t>
            </a:r>
            <a:r>
              <a:rPr lang="fr-FR" sz="2000" b="0" strike="noStrike" spc="-66">
                <a:latin typeface="Arial MT"/>
              </a:rPr>
              <a:t> </a:t>
            </a:r>
            <a:r>
              <a:rPr lang="fr-FR" sz="2000" b="0" strike="noStrike" spc="-131">
                <a:latin typeface="Arial MT"/>
              </a:rPr>
              <a:t>backend</a:t>
            </a:r>
            <a:r>
              <a:rPr lang="fr-FR" sz="2000" b="0" strike="noStrike" spc="18">
                <a:latin typeface="Arial MT"/>
              </a:rPr>
              <a:t> </a:t>
            </a:r>
            <a:r>
              <a:rPr lang="fr-FR" sz="2000" b="0" strike="noStrike" spc="-21">
                <a:latin typeface="Arial MT"/>
              </a:rPr>
              <a:t>pour </a:t>
            </a:r>
            <a:r>
              <a:rPr lang="fr-FR" sz="2000" b="0" strike="noStrike" spc="-12">
                <a:latin typeface="Arial MT"/>
              </a:rPr>
              <a:t>traitement.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253" name="object 10"/>
          <p:cNvSpPr/>
          <p:nvPr/>
        </p:nvSpPr>
        <p:spPr>
          <a:xfrm>
            <a:off x="9097920" y="6501600"/>
            <a:ext cx="3123720" cy="253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41920" rIns="0" bIns="0" anchor="t">
            <a:spAutoFit/>
          </a:bodyPr>
          <a:lstStyle/>
          <a:p>
            <a:pPr marL="17280">
              <a:lnSpc>
                <a:spcPct val="100000"/>
              </a:lnSpc>
              <a:spcBef>
                <a:spcPts val="1905"/>
              </a:spcBef>
            </a:pPr>
            <a:r>
              <a:rPr lang="fr-FR" sz="2750" b="0" strike="noStrike" spc="-1">
                <a:solidFill>
                  <a:srgbClr val="161616"/>
                </a:solidFill>
                <a:latin typeface="Arial MT"/>
              </a:rPr>
              <a:t>Suivi</a:t>
            </a:r>
            <a:r>
              <a:rPr lang="fr-FR" sz="2750" b="0" strike="noStrike" spc="-197">
                <a:solidFill>
                  <a:srgbClr val="161616"/>
                </a:solidFill>
                <a:latin typeface="Arial MT"/>
              </a:rPr>
              <a:t> </a:t>
            </a:r>
            <a:r>
              <a:rPr lang="fr-FR" sz="2750" b="0" strike="noStrike" spc="-1">
                <a:solidFill>
                  <a:srgbClr val="131313"/>
                </a:solidFill>
                <a:latin typeface="Arial MT"/>
              </a:rPr>
              <a:t>en</a:t>
            </a:r>
            <a:r>
              <a:rPr lang="fr-FR" sz="2750" b="0" strike="noStrike" spc="-114">
                <a:solidFill>
                  <a:srgbClr val="131313"/>
                </a:solidFill>
                <a:latin typeface="Arial MT"/>
              </a:rPr>
              <a:t> </a:t>
            </a:r>
            <a:r>
              <a:rPr lang="fr-FR" sz="2750" b="0" strike="noStrike" spc="-66">
                <a:solidFill>
                  <a:srgbClr val="151515"/>
                </a:solidFill>
                <a:latin typeface="Arial MT"/>
              </a:rPr>
              <a:t>Temps</a:t>
            </a:r>
            <a:r>
              <a:rPr lang="fr-FR" sz="2750" b="0" strike="noStrike" spc="-55">
                <a:solidFill>
                  <a:srgbClr val="151515"/>
                </a:solidFill>
                <a:latin typeface="Arial MT"/>
              </a:rPr>
              <a:t> </a:t>
            </a:r>
            <a:r>
              <a:rPr lang="fr-FR" sz="2750" b="0" strike="noStrike" spc="-66">
                <a:solidFill>
                  <a:srgbClr val="161616"/>
                </a:solidFill>
                <a:latin typeface="Arial MT"/>
              </a:rPr>
              <a:t>Réel</a:t>
            </a:r>
            <a:endParaRPr lang="fr-FR" sz="2750" b="0" strike="noStrike" spc="-1">
              <a:latin typeface="Arial"/>
            </a:endParaRPr>
          </a:p>
          <a:p>
            <a:pPr marL="13320" indent="-1440">
              <a:lnSpc>
                <a:spcPct val="89000"/>
              </a:lnSpc>
              <a:spcBef>
                <a:spcPts val="1729"/>
              </a:spcBef>
              <a:tabLst>
                <a:tab pos="0" algn="l"/>
              </a:tabLst>
            </a:pPr>
            <a:r>
              <a:rPr lang="fr-FR" sz="2200" b="0" strike="noStrike" spc="-197">
                <a:latin typeface="Arial MT"/>
              </a:rPr>
              <a:t>L'interface</a:t>
            </a:r>
            <a:r>
              <a:rPr lang="fr-FR" sz="2200" b="0" strike="noStrike" spc="43">
                <a:latin typeface="Arial MT"/>
              </a:rPr>
              <a:t> </a:t>
            </a:r>
            <a:r>
              <a:rPr lang="fr-FR" sz="2200" b="0" strike="noStrike" spc="-165">
                <a:latin typeface="Arial MT"/>
              </a:rPr>
              <a:t>affiche</a:t>
            </a:r>
            <a:r>
              <a:rPr lang="fr-FR" sz="2200" b="0" strike="noStrike" spc="-92">
                <a:latin typeface="Arial MT"/>
              </a:rPr>
              <a:t> </a:t>
            </a:r>
            <a:r>
              <a:rPr lang="fr-FR" sz="2200" b="0" strike="noStrike" spc="-131">
                <a:latin typeface="Arial MT"/>
              </a:rPr>
              <a:t>l'état</a:t>
            </a:r>
            <a:r>
              <a:rPr lang="fr-FR" sz="2200" b="0" strike="noStrike" spc="43">
                <a:latin typeface="Arial MT"/>
              </a:rPr>
              <a:t> </a:t>
            </a:r>
            <a:r>
              <a:rPr lang="fr-FR" sz="2200" b="0" strike="noStrike" spc="-256">
                <a:latin typeface="Arial MT"/>
              </a:rPr>
              <a:t>de</a:t>
            </a:r>
            <a:r>
              <a:rPr lang="fr-FR" sz="2200" b="0" strike="noStrike" spc="-137">
                <a:latin typeface="Arial MT"/>
              </a:rPr>
              <a:t> </a:t>
            </a:r>
            <a:r>
              <a:rPr lang="fr-FR" sz="2200" b="0" strike="noStrike" spc="-26">
                <a:latin typeface="Arial MT"/>
              </a:rPr>
              <a:t>la </a:t>
            </a:r>
            <a:r>
              <a:rPr lang="fr-FR" sz="2200" b="0" strike="noStrike" spc="-191">
                <a:latin typeface="Arial MT"/>
              </a:rPr>
              <a:t>résolution</a:t>
            </a:r>
            <a:r>
              <a:rPr lang="fr-FR" sz="2200" b="0" strike="noStrike" spc="111">
                <a:latin typeface="Arial MT"/>
              </a:rPr>
              <a:t> </a:t>
            </a:r>
            <a:r>
              <a:rPr lang="fr-FR" sz="2200" b="0" strike="noStrike" spc="-211">
                <a:latin typeface="Arial MT"/>
              </a:rPr>
              <a:t>et</a:t>
            </a:r>
            <a:r>
              <a:rPr lang="fr-FR" sz="2200" b="0" strike="noStrike" spc="-21">
                <a:latin typeface="Arial MT"/>
              </a:rPr>
              <a:t> </a:t>
            </a:r>
            <a:r>
              <a:rPr lang="fr-FR" sz="2200" b="0" strike="noStrike" spc="-242">
                <a:latin typeface="Arial MT"/>
              </a:rPr>
              <a:t>les</a:t>
            </a:r>
            <a:r>
              <a:rPr lang="fr-FR" sz="2200" b="0" strike="noStrike" spc="29">
                <a:latin typeface="Arial MT"/>
              </a:rPr>
              <a:t> </a:t>
            </a:r>
            <a:r>
              <a:rPr lang="fr-FR" sz="2200" b="0" strike="noStrike" spc="-86">
                <a:latin typeface="Arial MT"/>
              </a:rPr>
              <a:t>solutions </a:t>
            </a:r>
            <a:r>
              <a:rPr lang="fr-FR" sz="2350" b="0" strike="noStrike" spc="-250">
                <a:latin typeface="Arial MT"/>
              </a:rPr>
              <a:t>intermédiaires</a:t>
            </a:r>
            <a:r>
              <a:rPr lang="fr-FR" sz="2350" b="0" strike="noStrike" spc="-126">
                <a:latin typeface="Arial MT"/>
              </a:rPr>
              <a:t> </a:t>
            </a:r>
            <a:r>
              <a:rPr lang="fr-FR" sz="2350" b="0" strike="noStrike" spc="-296">
                <a:latin typeface="Arial MT"/>
              </a:rPr>
              <a:t>trouvées</a:t>
            </a:r>
            <a:r>
              <a:rPr lang="fr-FR" sz="2350" b="0" strike="noStrike" spc="72">
                <a:latin typeface="Arial MT"/>
              </a:rPr>
              <a:t> </a:t>
            </a:r>
            <a:r>
              <a:rPr lang="fr-FR" sz="2350" b="0" strike="noStrike" spc="-301">
                <a:latin typeface="Arial MT"/>
              </a:rPr>
              <a:t>par</a:t>
            </a:r>
            <a:r>
              <a:rPr lang="fr-FR" sz="2350" b="0" strike="noStrike" spc="-41">
                <a:latin typeface="Arial MT"/>
              </a:rPr>
              <a:t> </a:t>
            </a:r>
            <a:r>
              <a:rPr lang="fr-FR" sz="2350" b="0" strike="noStrike" spc="-245">
                <a:latin typeface="Arial MT"/>
              </a:rPr>
              <a:t>le </a:t>
            </a:r>
            <a:r>
              <a:rPr lang="fr-FR" sz="2050" b="0" strike="noStrike" spc="-35">
                <a:latin typeface="Arial MT"/>
              </a:rPr>
              <a:t>solveur.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254" name="object 11"/>
          <p:cNvSpPr/>
          <p:nvPr/>
        </p:nvSpPr>
        <p:spPr>
          <a:xfrm>
            <a:off x="13331160" y="6718680"/>
            <a:ext cx="3486600" cy="24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27360">
              <a:lnSpc>
                <a:spcPts val="3234"/>
              </a:lnSpc>
              <a:spcBef>
                <a:spcPts val="96"/>
              </a:spcBef>
            </a:pPr>
            <a:r>
              <a:rPr lang="fr-FR" sz="2850" b="0" strike="noStrike" spc="-32">
                <a:solidFill>
                  <a:srgbClr val="111111"/>
                </a:solidFill>
                <a:latin typeface="Arial MT"/>
              </a:rPr>
              <a:t>Visualisation</a:t>
            </a:r>
            <a:r>
              <a:rPr lang="fr-FR" sz="2850" b="0" strike="noStrike" spc="-97">
                <a:solidFill>
                  <a:srgbClr val="111111"/>
                </a:solidFill>
                <a:latin typeface="Arial MT"/>
              </a:rPr>
              <a:t> </a:t>
            </a:r>
            <a:r>
              <a:rPr lang="fr-FR" sz="2850" b="0" strike="noStrike" spc="-26">
                <a:solidFill>
                  <a:srgbClr val="1A1A1A"/>
                </a:solidFill>
                <a:latin typeface="Arial MT"/>
              </a:rPr>
              <a:t>des</a:t>
            </a:r>
            <a:endParaRPr lang="fr-FR" sz="2850" b="0" strike="noStrike" spc="-1">
              <a:latin typeface="Arial"/>
            </a:endParaRPr>
          </a:p>
          <a:p>
            <a:pPr marL="12600">
              <a:lnSpc>
                <a:spcPts val="3294"/>
              </a:lnSpc>
            </a:pPr>
            <a:r>
              <a:rPr lang="fr-FR" sz="2900" b="0" strike="noStrike" spc="-12">
                <a:solidFill>
                  <a:srgbClr val="131313"/>
                </a:solidFill>
                <a:latin typeface="Arial MT"/>
              </a:rPr>
              <a:t>Résultats</a:t>
            </a:r>
            <a:endParaRPr lang="fr-FR" sz="2900" b="0" strike="noStrike" spc="-1">
              <a:latin typeface="Arial"/>
            </a:endParaRPr>
          </a:p>
          <a:p>
            <a:pPr marL="24840" indent="-1800">
              <a:lnSpc>
                <a:spcPct val="98000"/>
              </a:lnSpc>
              <a:spcBef>
                <a:spcPts val="1154"/>
              </a:spcBef>
              <a:tabLst>
                <a:tab pos="0" algn="l"/>
              </a:tabLst>
            </a:pPr>
            <a:r>
              <a:rPr lang="fr-FR" sz="2000" b="0" strike="noStrike" spc="-177">
                <a:latin typeface="Arial MT"/>
              </a:rPr>
              <a:t>Les</a:t>
            </a:r>
            <a:r>
              <a:rPr lang="fr-FR" sz="2000" b="0" strike="noStrike" spc="24">
                <a:latin typeface="Arial MT"/>
              </a:rPr>
              <a:t> </a:t>
            </a:r>
            <a:r>
              <a:rPr lang="fr-FR" sz="2000" b="0" strike="noStrike" spc="-106">
                <a:latin typeface="Arial MT"/>
              </a:rPr>
              <a:t>tournées</a:t>
            </a:r>
            <a:r>
              <a:rPr lang="fr-FR" sz="2000" b="0" strike="noStrike" spc="4">
                <a:latin typeface="Arial MT"/>
              </a:rPr>
              <a:t> </a:t>
            </a:r>
            <a:r>
              <a:rPr lang="fr-FR" sz="2000" b="0" strike="noStrike" spc="-111">
                <a:latin typeface="Arial MT"/>
              </a:rPr>
              <a:t>optimales</a:t>
            </a:r>
            <a:r>
              <a:rPr lang="fr-FR" sz="2000" b="0" strike="noStrike" spc="43">
                <a:latin typeface="Arial MT"/>
              </a:rPr>
              <a:t> </a:t>
            </a:r>
            <a:r>
              <a:rPr lang="fr-FR" sz="2000" b="0" strike="noStrike" spc="-75">
                <a:latin typeface="Arial MT"/>
              </a:rPr>
              <a:t>s'affichent </a:t>
            </a:r>
            <a:r>
              <a:rPr lang="fr-FR" sz="2000" b="0" strike="noStrike" spc="-106">
                <a:latin typeface="Arial MT"/>
              </a:rPr>
              <a:t>instantanément</a:t>
            </a:r>
            <a:r>
              <a:rPr lang="fr-FR" sz="2000" b="0" strike="noStrike" spc="18">
                <a:latin typeface="Arial MT"/>
              </a:rPr>
              <a:t> </a:t>
            </a:r>
            <a:r>
              <a:rPr lang="fr-FR" sz="2000" b="0" strike="noStrike" spc="-140">
                <a:latin typeface="Arial MT"/>
              </a:rPr>
              <a:t>sur</a:t>
            </a:r>
            <a:r>
              <a:rPr lang="fr-FR" sz="2000" b="0" strike="noStrike" spc="-7">
                <a:latin typeface="Arial MT"/>
              </a:rPr>
              <a:t> </a:t>
            </a:r>
            <a:r>
              <a:rPr lang="fr-FR" sz="2000" b="0" strike="noStrike" spc="-151">
                <a:latin typeface="Arial MT"/>
              </a:rPr>
              <a:t>la</a:t>
            </a:r>
            <a:r>
              <a:rPr lang="fr-FR" sz="2000" b="0" strike="noStrike" spc="43">
                <a:latin typeface="Arial MT"/>
              </a:rPr>
              <a:t> </a:t>
            </a:r>
            <a:r>
              <a:rPr lang="fr-FR" sz="2000" b="0" strike="noStrike" spc="-80">
                <a:latin typeface="Arial MT"/>
              </a:rPr>
              <a:t>carte,</a:t>
            </a:r>
            <a:r>
              <a:rPr lang="fr-FR" sz="2000" b="0" strike="noStrike" spc="12">
                <a:latin typeface="Arial MT"/>
              </a:rPr>
              <a:t> </a:t>
            </a:r>
            <a:r>
              <a:rPr lang="fr-FR" sz="2000" b="0" strike="noStrike" spc="-21">
                <a:latin typeface="Arial MT"/>
              </a:rPr>
              <a:t>avec </a:t>
            </a:r>
            <a:r>
              <a:rPr lang="fr-FR" sz="2000" b="0" strike="noStrike" spc="-131">
                <a:latin typeface="Arial MT"/>
              </a:rPr>
              <a:t>un</a:t>
            </a:r>
            <a:r>
              <a:rPr lang="fr-FR" sz="2000" b="0" strike="noStrike" spc="-100">
                <a:latin typeface="Arial MT"/>
              </a:rPr>
              <a:t> </a:t>
            </a:r>
            <a:r>
              <a:rPr lang="fr-FR" sz="2000" b="0" strike="noStrike" spc="-140">
                <a:latin typeface="Arial MT"/>
              </a:rPr>
              <a:t>code</a:t>
            </a:r>
            <a:r>
              <a:rPr lang="fr-FR" sz="2000" b="0" strike="noStrike" spc="-1">
                <a:latin typeface="Arial MT"/>
              </a:rPr>
              <a:t> </a:t>
            </a:r>
            <a:r>
              <a:rPr lang="fr-FR" sz="2000" b="0" strike="noStrike" spc="-100">
                <a:latin typeface="Arial MT"/>
              </a:rPr>
              <a:t>couleur</a:t>
            </a:r>
            <a:r>
              <a:rPr lang="fr-FR" sz="2000" b="0" strike="noStrike" spc="4">
                <a:latin typeface="Arial MT"/>
              </a:rPr>
              <a:t> </a:t>
            </a:r>
            <a:r>
              <a:rPr lang="fr-FR" sz="2000" b="0" strike="noStrike" spc="-114">
                <a:latin typeface="Arial MT"/>
              </a:rPr>
              <a:t>par</a:t>
            </a:r>
            <a:r>
              <a:rPr lang="fr-FR" sz="2000" b="0" strike="noStrike" spc="-7">
                <a:latin typeface="Arial MT"/>
              </a:rPr>
              <a:t> </a:t>
            </a:r>
            <a:r>
              <a:rPr lang="fr-FR" sz="2000" b="0" strike="noStrike" spc="-120">
                <a:latin typeface="Arial MT"/>
              </a:rPr>
              <a:t>véhicule</a:t>
            </a:r>
            <a:r>
              <a:rPr lang="fr-FR" sz="2000" b="0" strike="noStrike" spc="38">
                <a:latin typeface="Arial MT"/>
              </a:rPr>
              <a:t> </a:t>
            </a:r>
            <a:r>
              <a:rPr lang="fr-FR" sz="2000" b="0" strike="noStrike" spc="-26">
                <a:latin typeface="Arial MT"/>
              </a:rPr>
              <a:t>et </a:t>
            </a:r>
            <a:r>
              <a:rPr lang="fr-FR" sz="2000" b="0" strike="noStrike" spc="-165">
                <a:latin typeface="Arial MT"/>
              </a:rPr>
              <a:t>des</a:t>
            </a:r>
            <a:r>
              <a:rPr lang="fr-FR" sz="2000" b="0" strike="noStrike" spc="12">
                <a:latin typeface="Arial MT"/>
              </a:rPr>
              <a:t> </a:t>
            </a:r>
            <a:r>
              <a:rPr lang="fr-FR" sz="2000" b="0" strike="noStrike" spc="-86">
                <a:latin typeface="Arial MT"/>
              </a:rPr>
              <a:t>informations</a:t>
            </a:r>
            <a:r>
              <a:rPr lang="fr-FR" sz="2000" b="0" strike="noStrike" spc="-26">
                <a:latin typeface="Arial MT"/>
              </a:rPr>
              <a:t> </a:t>
            </a:r>
            <a:r>
              <a:rPr lang="fr-FR" sz="2000" b="0" strike="noStrike" spc="-12">
                <a:latin typeface="Arial MT"/>
              </a:rPr>
              <a:t>détaillées.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255" name="object 12"/>
          <p:cNvSpPr/>
          <p:nvPr/>
        </p:nvSpPr>
        <p:spPr>
          <a:xfrm>
            <a:off x="16106400" y="9422280"/>
            <a:ext cx="12308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fr-FR" sz="1450" b="0" strike="noStrike" spc="-1">
                <a:latin typeface="Arial MT"/>
              </a:rPr>
              <a:t>G</a:t>
            </a:r>
            <a:r>
              <a:rPr lang="fr-FR" sz="1450" b="0" strike="noStrike" spc="423">
                <a:latin typeface="Arial MT"/>
              </a:rPr>
              <a:t> </a:t>
            </a:r>
            <a:r>
              <a:rPr lang="fr-FR" sz="1450" b="0" strike="noStrike" spc="-75">
                <a:latin typeface="Arial MT"/>
              </a:rPr>
              <a:t>NotebookLM</a:t>
            </a:r>
            <a:endParaRPr lang="fr-FR" sz="1450" b="0" strike="noStrike" spc="-1">
              <a:latin typeface="Arial"/>
            </a:endParaRPr>
          </a:p>
        </p:txBody>
      </p:sp>
      <p:pic>
        <p:nvPicPr>
          <p:cNvPr id="256" name="Picture 255"/>
          <p:cNvPicPr/>
          <p:nvPr/>
        </p:nvPicPr>
        <p:blipFill>
          <a:blip r:embed="rId7"/>
          <a:stretch/>
        </p:blipFill>
        <p:spPr>
          <a:xfrm>
            <a:off x="0" y="-16920"/>
            <a:ext cx="17475120" cy="977760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256"/>
          <p:cNvPicPr/>
          <p:nvPr/>
        </p:nvPicPr>
        <p:blipFill>
          <a:blip r:embed="rId8"/>
          <a:stretch/>
        </p:blipFill>
        <p:spPr>
          <a:xfrm>
            <a:off x="15827760" y="9360000"/>
            <a:ext cx="1647360" cy="333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object 2"/>
          <p:cNvPicPr/>
          <p:nvPr/>
        </p:nvPicPr>
        <p:blipFill>
          <a:blip r:embed="rId2"/>
          <a:stretch/>
        </p:blipFill>
        <p:spPr>
          <a:xfrm>
            <a:off x="9753480" y="5575320"/>
            <a:ext cx="4406400" cy="1942920"/>
          </a:xfrm>
          <a:prstGeom prst="rect">
            <a:avLst/>
          </a:prstGeom>
          <a:ln w="0">
            <a:noFill/>
          </a:ln>
        </p:spPr>
      </p:pic>
      <p:pic>
        <p:nvPicPr>
          <p:cNvPr id="259" name="object 3"/>
          <p:cNvPicPr/>
          <p:nvPr/>
        </p:nvPicPr>
        <p:blipFill>
          <a:blip r:embed="rId3"/>
          <a:stretch/>
        </p:blipFill>
        <p:spPr>
          <a:xfrm>
            <a:off x="7010280" y="3022560"/>
            <a:ext cx="5549400" cy="2006280"/>
          </a:xfrm>
          <a:prstGeom prst="rect">
            <a:avLst/>
          </a:prstGeom>
          <a:ln w="0">
            <a:noFill/>
          </a:ln>
        </p:spPr>
      </p:pic>
      <p:sp>
        <p:nvSpPr>
          <p:cNvPr id="260" name="object 4"/>
          <p:cNvSpPr/>
          <p:nvPr/>
        </p:nvSpPr>
        <p:spPr>
          <a:xfrm>
            <a:off x="255960" y="266760"/>
            <a:ext cx="360" cy="9275040"/>
          </a:xfrm>
          <a:custGeom>
            <a:avLst/>
            <a:gdLst>
              <a:gd name="textAreaLeft" fmla="*/ 0 w 360"/>
              <a:gd name="textAreaRight" fmla="*/ 720 w 360"/>
              <a:gd name="textAreaTop" fmla="*/ 0 h 9275040"/>
              <a:gd name="textAreaBottom" fmla="*/ 9275400 h 9275040"/>
            </a:gdLst>
            <a:ahLst/>
            <a:cxnLst/>
            <a:rect l="textAreaLeft" t="textAreaTop" r="textAreaRight" b="textAreaBottom"/>
            <a:pathLst>
              <a:path h="9275445">
                <a:moveTo>
                  <a:pt x="0" y="927523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57575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grpSp>
        <p:nvGrpSpPr>
          <p:cNvPr id="261" name="object 5"/>
          <p:cNvGrpSpPr/>
          <p:nvPr/>
        </p:nvGrpSpPr>
        <p:grpSpPr>
          <a:xfrm>
            <a:off x="249840" y="266760"/>
            <a:ext cx="16920360" cy="9156240"/>
            <a:chOff x="249840" y="266760"/>
            <a:chExt cx="16920360" cy="9156240"/>
          </a:xfrm>
        </p:grpSpPr>
        <p:sp>
          <p:nvSpPr>
            <p:cNvPr id="262" name="object 6"/>
            <p:cNvSpPr/>
            <p:nvPr/>
          </p:nvSpPr>
          <p:spPr>
            <a:xfrm>
              <a:off x="17164080" y="266760"/>
              <a:ext cx="360" cy="915624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9156240"/>
                <a:gd name="textAreaBottom" fmla="*/ 9156600 h 9156240"/>
              </a:gdLst>
              <a:ahLst/>
              <a:cxnLst/>
              <a:rect l="textAreaLeft" t="textAreaTop" r="textAreaRight" b="textAreaBottom"/>
              <a:pathLst>
                <a:path h="9156700">
                  <a:moveTo>
                    <a:pt x="0" y="915670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5757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63" name="object 7"/>
            <p:cNvSpPr/>
            <p:nvPr/>
          </p:nvSpPr>
          <p:spPr>
            <a:xfrm>
              <a:off x="249840" y="272880"/>
              <a:ext cx="16920360" cy="360"/>
            </a:xfrm>
            <a:custGeom>
              <a:avLst/>
              <a:gdLst>
                <a:gd name="textAreaLeft" fmla="*/ 0 w 16920360"/>
                <a:gd name="textAreaRight" fmla="*/ 16920720 w 1692036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16920845">
                  <a:moveTo>
                    <a:pt x="0" y="0"/>
                  </a:moveTo>
                  <a:lnTo>
                    <a:pt x="16920634" y="0"/>
                  </a:lnTo>
                </a:path>
              </a:pathLst>
            </a:custGeom>
            <a:noFill/>
            <a:ln w="12700">
              <a:solidFill>
                <a:srgbClr val="5757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64" name="object 8"/>
          <p:cNvSpPr/>
          <p:nvPr/>
        </p:nvSpPr>
        <p:spPr>
          <a:xfrm>
            <a:off x="249840" y="9535680"/>
            <a:ext cx="15752160" cy="360"/>
          </a:xfrm>
          <a:custGeom>
            <a:avLst/>
            <a:gdLst>
              <a:gd name="textAreaLeft" fmla="*/ 0 w 15752160"/>
              <a:gd name="textAreaRight" fmla="*/ 15752520 w 1575216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15752444">
                <a:moveTo>
                  <a:pt x="0" y="0"/>
                </a:moveTo>
                <a:lnTo>
                  <a:pt x="15752234" y="0"/>
                </a:lnTo>
              </a:path>
            </a:pathLst>
          </a:custGeom>
          <a:noFill/>
          <a:ln w="12700">
            <a:solidFill>
              <a:srgbClr val="57575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5" name="object 9"/>
          <p:cNvSpPr/>
          <p:nvPr/>
        </p:nvSpPr>
        <p:spPr>
          <a:xfrm>
            <a:off x="14171040" y="6489720"/>
            <a:ext cx="360" cy="2040480"/>
          </a:xfrm>
          <a:custGeom>
            <a:avLst/>
            <a:gdLst>
              <a:gd name="textAreaLeft" fmla="*/ 0 w 360"/>
              <a:gd name="textAreaRight" fmla="*/ 720 w 360"/>
              <a:gd name="textAreaTop" fmla="*/ 0 h 2040480"/>
              <a:gd name="textAreaBottom" fmla="*/ 2040840 h 2040480"/>
            </a:gdLst>
            <a:ahLst/>
            <a:cxnLst/>
            <a:rect l="textAreaLeft" t="textAreaTop" r="textAreaRight" b="textAreaBottom"/>
            <a:pathLst>
              <a:path h="2040890">
                <a:moveTo>
                  <a:pt x="0" y="2040466"/>
                </a:moveTo>
                <a:lnTo>
                  <a:pt x="0" y="0"/>
                </a:lnTo>
              </a:path>
            </a:pathLst>
          </a:custGeom>
          <a:noFill/>
          <a:ln w="21166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6" name="object 10"/>
          <p:cNvSpPr/>
          <p:nvPr/>
        </p:nvSpPr>
        <p:spPr>
          <a:xfrm>
            <a:off x="16359840" y="6489720"/>
            <a:ext cx="360" cy="2180160"/>
          </a:xfrm>
          <a:custGeom>
            <a:avLst/>
            <a:gdLst>
              <a:gd name="textAreaLeft" fmla="*/ 0 w 360"/>
              <a:gd name="textAreaRight" fmla="*/ 720 w 360"/>
              <a:gd name="textAreaTop" fmla="*/ 0 h 2180160"/>
              <a:gd name="textAreaBottom" fmla="*/ 2180520 h 2180160"/>
            </a:gdLst>
            <a:ahLst/>
            <a:cxnLst/>
            <a:rect l="textAreaLeft" t="textAreaTop" r="textAreaRight" b="textAreaBottom"/>
            <a:pathLst>
              <a:path h="2180590">
                <a:moveTo>
                  <a:pt x="0" y="2180166"/>
                </a:moveTo>
                <a:lnTo>
                  <a:pt x="0" y="0"/>
                </a:lnTo>
              </a:path>
            </a:pathLst>
          </a:custGeom>
          <a:noFill/>
          <a:ln w="21166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7" name="object 11"/>
          <p:cNvSpPr/>
          <p:nvPr/>
        </p:nvSpPr>
        <p:spPr>
          <a:xfrm>
            <a:off x="14160600" y="6500160"/>
            <a:ext cx="2120400" cy="360"/>
          </a:xfrm>
          <a:custGeom>
            <a:avLst/>
            <a:gdLst>
              <a:gd name="textAreaLeft" fmla="*/ 0 w 2120400"/>
              <a:gd name="textAreaRight" fmla="*/ 2120760 w 212040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120900">
                <a:moveTo>
                  <a:pt x="0" y="0"/>
                </a:moveTo>
                <a:lnTo>
                  <a:pt x="2120900" y="0"/>
                </a:lnTo>
              </a:path>
            </a:pathLst>
          </a:custGeom>
          <a:noFill/>
          <a:ln w="21166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8" name="object 12"/>
          <p:cNvSpPr/>
          <p:nvPr/>
        </p:nvSpPr>
        <p:spPr>
          <a:xfrm>
            <a:off x="14160600" y="8659440"/>
            <a:ext cx="2209320" cy="360"/>
          </a:xfrm>
          <a:custGeom>
            <a:avLst/>
            <a:gdLst>
              <a:gd name="textAreaLeft" fmla="*/ 0 w 2209320"/>
              <a:gd name="textAreaRight" fmla="*/ 2209680 w 220932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209800">
                <a:moveTo>
                  <a:pt x="0" y="0"/>
                </a:moveTo>
                <a:lnTo>
                  <a:pt x="2209800" y="0"/>
                </a:lnTo>
              </a:path>
            </a:pathLst>
          </a:custGeom>
          <a:noFill/>
          <a:ln w="21166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9" name="object 13"/>
          <p:cNvSpPr/>
          <p:nvPr/>
        </p:nvSpPr>
        <p:spPr>
          <a:xfrm>
            <a:off x="6974280" y="3026880"/>
            <a:ext cx="360" cy="1549080"/>
          </a:xfrm>
          <a:custGeom>
            <a:avLst/>
            <a:gdLst>
              <a:gd name="textAreaLeft" fmla="*/ 0 w 360"/>
              <a:gd name="textAreaRight" fmla="*/ 720 w 360"/>
              <a:gd name="textAreaTop" fmla="*/ 0 h 1549080"/>
              <a:gd name="textAreaBottom" fmla="*/ 1549440 h 1549080"/>
            </a:gdLst>
            <a:ahLst/>
            <a:cxnLst/>
            <a:rect l="textAreaLeft" t="textAreaTop" r="textAreaRight" b="textAreaBottom"/>
            <a:pathLst>
              <a:path h="1549400">
                <a:moveTo>
                  <a:pt x="0" y="15494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0" name="object 14"/>
          <p:cNvSpPr/>
          <p:nvPr/>
        </p:nvSpPr>
        <p:spPr>
          <a:xfrm>
            <a:off x="9260280" y="3115800"/>
            <a:ext cx="360" cy="1587240"/>
          </a:xfrm>
          <a:custGeom>
            <a:avLst/>
            <a:gdLst>
              <a:gd name="textAreaLeft" fmla="*/ 0 w 360"/>
              <a:gd name="textAreaRight" fmla="*/ 720 w 360"/>
              <a:gd name="textAreaTop" fmla="*/ 0 h 1587240"/>
              <a:gd name="textAreaBottom" fmla="*/ 1587600 h 1587240"/>
            </a:gdLst>
            <a:ahLst/>
            <a:cxnLst/>
            <a:rect l="textAreaLeft" t="textAreaTop" r="textAreaRight" b="textAreaBottom"/>
            <a:pathLst>
              <a:path h="1587500">
                <a:moveTo>
                  <a:pt x="0" y="15875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1" name="object 15"/>
          <p:cNvSpPr/>
          <p:nvPr/>
        </p:nvSpPr>
        <p:spPr>
          <a:xfrm>
            <a:off x="6968160" y="3033360"/>
            <a:ext cx="2298240" cy="360"/>
          </a:xfrm>
          <a:custGeom>
            <a:avLst/>
            <a:gdLst>
              <a:gd name="textAreaLeft" fmla="*/ 0 w 2298240"/>
              <a:gd name="textAreaRight" fmla="*/ 2298600 w 229824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298700">
                <a:moveTo>
                  <a:pt x="0" y="0"/>
                </a:moveTo>
                <a:lnTo>
                  <a:pt x="2298700" y="0"/>
                </a:lnTo>
              </a:path>
            </a:pathLst>
          </a:custGeom>
          <a:noFill/>
          <a:ln w="12700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2" name="object 16"/>
          <p:cNvSpPr/>
          <p:nvPr/>
        </p:nvSpPr>
        <p:spPr>
          <a:xfrm>
            <a:off x="7107840" y="4696920"/>
            <a:ext cx="2158560" cy="360"/>
          </a:xfrm>
          <a:custGeom>
            <a:avLst/>
            <a:gdLst>
              <a:gd name="textAreaLeft" fmla="*/ 0 w 2158560"/>
              <a:gd name="textAreaRight" fmla="*/ 2158920 w 215856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159000">
                <a:moveTo>
                  <a:pt x="0" y="0"/>
                </a:moveTo>
                <a:lnTo>
                  <a:pt x="2159000" y="0"/>
                </a:lnTo>
              </a:path>
            </a:pathLst>
          </a:custGeom>
          <a:noFill/>
          <a:ln w="12700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273" name="object 17"/>
          <p:cNvPicPr/>
          <p:nvPr/>
        </p:nvPicPr>
        <p:blipFill>
          <a:blip r:embed="rId4"/>
          <a:stretch/>
        </p:blipFill>
        <p:spPr>
          <a:xfrm>
            <a:off x="8724960" y="9537840"/>
            <a:ext cx="25200" cy="215640"/>
          </a:xfrm>
          <a:prstGeom prst="rect">
            <a:avLst/>
          </a:prstGeom>
          <a:ln w="0">
            <a:noFill/>
          </a:ln>
        </p:spPr>
      </p:pic>
      <p:pic>
        <p:nvPicPr>
          <p:cNvPr id="274" name="object 18"/>
          <p:cNvPicPr/>
          <p:nvPr/>
        </p:nvPicPr>
        <p:blipFill>
          <a:blip r:embed="rId5"/>
          <a:stretch/>
        </p:blipFill>
        <p:spPr>
          <a:xfrm>
            <a:off x="15227280" y="5524560"/>
            <a:ext cx="37800" cy="139320"/>
          </a:xfrm>
          <a:prstGeom prst="rect">
            <a:avLst/>
          </a:prstGeom>
          <a:ln w="0">
            <a:noFill/>
          </a:ln>
        </p:spPr>
      </p:pic>
      <p:pic>
        <p:nvPicPr>
          <p:cNvPr id="275" name="object 19"/>
          <p:cNvPicPr/>
          <p:nvPr/>
        </p:nvPicPr>
        <p:blipFill>
          <a:blip r:embed="rId6"/>
          <a:stretch/>
        </p:blipFill>
        <p:spPr>
          <a:xfrm>
            <a:off x="15379560" y="6807240"/>
            <a:ext cx="101160" cy="101160"/>
          </a:xfrm>
          <a:prstGeom prst="rect">
            <a:avLst/>
          </a:prstGeom>
          <a:ln w="0">
            <a:noFill/>
          </a:ln>
        </p:spPr>
      </p:pic>
      <p:pic>
        <p:nvPicPr>
          <p:cNvPr id="276" name="object 20"/>
          <p:cNvPicPr/>
          <p:nvPr/>
        </p:nvPicPr>
        <p:blipFill>
          <a:blip r:embed="rId7"/>
          <a:stretch/>
        </p:blipFill>
        <p:spPr>
          <a:xfrm>
            <a:off x="15227280" y="5778360"/>
            <a:ext cx="37800" cy="139320"/>
          </a:xfrm>
          <a:prstGeom prst="rect">
            <a:avLst/>
          </a:prstGeom>
          <a:ln w="0">
            <a:noFill/>
          </a:ln>
        </p:spPr>
      </p:pic>
      <p:pic>
        <p:nvPicPr>
          <p:cNvPr id="277" name="object 21"/>
          <p:cNvPicPr/>
          <p:nvPr/>
        </p:nvPicPr>
        <p:blipFill>
          <a:blip r:embed="rId8"/>
          <a:stretch/>
        </p:blipFill>
        <p:spPr>
          <a:xfrm>
            <a:off x="15150960" y="6261120"/>
            <a:ext cx="202680" cy="190080"/>
          </a:xfrm>
          <a:prstGeom prst="rect">
            <a:avLst/>
          </a:prstGeom>
          <a:ln w="0">
            <a:noFill/>
          </a:ln>
        </p:spPr>
      </p:pic>
      <p:grpSp>
        <p:nvGrpSpPr>
          <p:cNvPr id="278" name="object 22"/>
          <p:cNvGrpSpPr/>
          <p:nvPr/>
        </p:nvGrpSpPr>
        <p:grpSpPr>
          <a:xfrm>
            <a:off x="14947920" y="6743880"/>
            <a:ext cx="609120" cy="570960"/>
            <a:chOff x="14947920" y="6743880"/>
            <a:chExt cx="609120" cy="570960"/>
          </a:xfrm>
        </p:grpSpPr>
        <p:pic>
          <p:nvPicPr>
            <p:cNvPr id="279" name="object 23"/>
            <p:cNvPicPr/>
            <p:nvPr/>
          </p:nvPicPr>
          <p:blipFill>
            <a:blip r:embed="rId9"/>
            <a:stretch/>
          </p:blipFill>
          <p:spPr>
            <a:xfrm>
              <a:off x="14947920" y="6832440"/>
              <a:ext cx="609120" cy="4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object 24"/>
            <p:cNvPicPr/>
            <p:nvPr/>
          </p:nvPicPr>
          <p:blipFill>
            <a:blip r:embed="rId10"/>
            <a:stretch/>
          </p:blipFill>
          <p:spPr>
            <a:xfrm>
              <a:off x="15062040" y="6743880"/>
              <a:ext cx="495000" cy="367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1" name="object 25"/>
          <p:cNvPicPr/>
          <p:nvPr/>
        </p:nvPicPr>
        <p:blipFill>
          <a:blip r:embed="rId11"/>
          <a:stretch/>
        </p:blipFill>
        <p:spPr>
          <a:xfrm>
            <a:off x="16129080" y="9487080"/>
            <a:ext cx="1206000" cy="1648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946440" y="860040"/>
            <a:ext cx="13123080" cy="1732320"/>
          </a:xfrm>
          <a:prstGeom prst="rect">
            <a:avLst/>
          </a:prstGeom>
          <a:noFill/>
          <a:ln w="0">
            <a:noFill/>
          </a:ln>
        </p:spPr>
        <p:txBody>
          <a:bodyPr lIns="0" tIns="103680" rIns="0" bIns="0" anchor="t">
            <a:noAutofit/>
          </a:bodyPr>
          <a:lstStyle/>
          <a:p>
            <a:pPr marL="12600" indent="0">
              <a:lnSpc>
                <a:spcPts val="5700"/>
              </a:lnSpc>
              <a:spcBef>
                <a:spcPts val="816"/>
              </a:spcBef>
              <a:buNone/>
              <a:tabLst>
                <a:tab pos="0" algn="l"/>
              </a:tabLst>
            </a:pPr>
            <a:r>
              <a:rPr lang="fr-FR" sz="5250" b="0" strike="noStrike" spc="-52">
                <a:solidFill>
                  <a:srgbClr val="000000"/>
                </a:solidFill>
                <a:latin typeface="Arial MT"/>
              </a:rPr>
              <a:t>Sous</a:t>
            </a:r>
            <a:r>
              <a:rPr lang="fr-FR" sz="5250" b="0" strike="noStrike" spc="-120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94">
                <a:solidFill>
                  <a:srgbClr val="000000"/>
                </a:solidFill>
                <a:latin typeface="Arial MT"/>
              </a:rPr>
              <a:t>le</a:t>
            </a:r>
            <a:r>
              <a:rPr lang="fr-FR" sz="5250" b="0" strike="noStrike" spc="-32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-1">
                <a:solidFill>
                  <a:srgbClr val="000000"/>
                </a:solidFill>
                <a:latin typeface="Arial MT"/>
              </a:rPr>
              <a:t>capot</a:t>
            </a:r>
            <a:r>
              <a:rPr lang="fr-FR" sz="5250" b="0" strike="noStrike" spc="111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i="1" strike="noStrike" spc="-296">
                <a:solidFill>
                  <a:srgbClr val="0F0F0F"/>
                </a:solidFill>
                <a:latin typeface="Arial"/>
              </a:rPr>
              <a:t>:</a:t>
            </a:r>
            <a:r>
              <a:rPr lang="fr-FR" sz="5250" b="0" i="1" strike="noStrike" spc="-52">
                <a:solidFill>
                  <a:srgbClr val="0F0F0F"/>
                </a:solidFill>
                <a:latin typeface="Arial"/>
              </a:rPr>
              <a:t> </a:t>
            </a:r>
            <a:r>
              <a:rPr lang="fr-FR" sz="5250" b="0" strike="noStrike" spc="-1">
                <a:solidFill>
                  <a:srgbClr val="0A0A0A"/>
                </a:solidFill>
                <a:latin typeface="Arial MT"/>
              </a:rPr>
              <a:t>une</a:t>
            </a:r>
            <a:r>
              <a:rPr lang="fr-FR" sz="5250" b="0" strike="noStrike" spc="-202">
                <a:solidFill>
                  <a:srgbClr val="0A0A0A"/>
                </a:solidFill>
                <a:latin typeface="Arial MT"/>
              </a:rPr>
              <a:t> </a:t>
            </a:r>
            <a:r>
              <a:rPr lang="fr-FR" sz="5250" b="0" strike="noStrike" spc="58">
                <a:solidFill>
                  <a:srgbClr val="000000"/>
                </a:solidFill>
                <a:latin typeface="Arial MT"/>
              </a:rPr>
              <a:t>architecture</a:t>
            </a:r>
            <a:r>
              <a:rPr lang="fr-FR" sz="5250" b="0" strike="noStrike" spc="273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-12">
                <a:solidFill>
                  <a:srgbClr val="000000"/>
                </a:solidFill>
                <a:latin typeface="Arial MT"/>
              </a:rPr>
              <a:t>asynchrone </a:t>
            </a:r>
            <a:r>
              <a:rPr lang="fr-FR" sz="5250" b="0" strike="noStrike" spc="-1">
                <a:solidFill>
                  <a:srgbClr val="000000"/>
                </a:solidFill>
                <a:latin typeface="Arial MT"/>
              </a:rPr>
              <a:t>pour</a:t>
            </a:r>
            <a:r>
              <a:rPr lang="fr-FR" sz="5250" b="0" strike="noStrike" spc="-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-1">
                <a:solidFill>
                  <a:srgbClr val="000000"/>
                </a:solidFill>
                <a:latin typeface="Arial MT"/>
              </a:rPr>
              <a:t>une</a:t>
            </a:r>
            <a:r>
              <a:rPr lang="fr-FR" sz="5250" b="0" strike="noStrike" spc="-307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-1">
                <a:solidFill>
                  <a:srgbClr val="000000"/>
                </a:solidFill>
                <a:latin typeface="Arial MT"/>
              </a:rPr>
              <a:t>expérience</a:t>
            </a:r>
            <a:r>
              <a:rPr lang="fr-FR" sz="5250" b="0" strike="noStrike" spc="188">
                <a:solidFill>
                  <a:srgbClr val="000000"/>
                </a:solidFill>
                <a:latin typeface="Arial MT"/>
              </a:rPr>
              <a:t> </a:t>
            </a:r>
            <a:r>
              <a:rPr lang="fr-FR" sz="5250" b="0" strike="noStrike" spc="83">
                <a:solidFill>
                  <a:srgbClr val="000000"/>
                </a:solidFill>
                <a:latin typeface="Arial MT"/>
              </a:rPr>
              <a:t>fluide.</a:t>
            </a:r>
            <a:endParaRPr lang="fr-FR" sz="5250" b="0" strike="noStrike" spc="-1">
              <a:latin typeface="Calibri"/>
            </a:endParaRPr>
          </a:p>
        </p:txBody>
      </p:sp>
      <p:sp>
        <p:nvSpPr>
          <p:cNvPr id="283" name="object 27"/>
          <p:cNvSpPr/>
          <p:nvPr/>
        </p:nvSpPr>
        <p:spPr>
          <a:xfrm>
            <a:off x="959040" y="2579040"/>
            <a:ext cx="5100480" cy="213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6560" rIns="0" bIns="0" anchor="t">
            <a:spAutoFit/>
          </a:bodyPr>
          <a:lstStyle/>
          <a:p>
            <a:pPr marL="20160">
              <a:lnSpc>
                <a:spcPct val="100000"/>
              </a:lnSpc>
              <a:spcBef>
                <a:spcPts val="839"/>
              </a:spcBef>
            </a:pPr>
            <a:r>
              <a:rPr lang="fr-FR" sz="3100" b="0" strike="noStrike" spc="-1">
                <a:latin typeface="Cambria"/>
              </a:rPr>
              <a:t>Le</a:t>
            </a:r>
            <a:r>
              <a:rPr lang="fr-FR" sz="3100" b="0" strike="noStrike" spc="-165">
                <a:latin typeface="Cambria"/>
              </a:rPr>
              <a:t> </a:t>
            </a:r>
            <a:r>
              <a:rPr lang="fr-FR" sz="3100" b="0" strike="noStrike" spc="-21">
                <a:latin typeface="Cambria"/>
              </a:rPr>
              <a:t>défi</a:t>
            </a:r>
            <a:endParaRPr lang="fr-FR" sz="3100" b="0" strike="noStrike" spc="-1">
              <a:latin typeface="Arial"/>
            </a:endParaRPr>
          </a:p>
          <a:p>
            <a:pPr marL="12600" indent="-720">
              <a:lnSpc>
                <a:spcPts val="2900"/>
              </a:lnSpc>
              <a:spcBef>
                <a:spcPts val="760"/>
              </a:spcBef>
              <a:tabLst>
                <a:tab pos="0" algn="l"/>
              </a:tabLst>
            </a:pPr>
            <a:r>
              <a:rPr lang="fr-FR" sz="2500" b="0" strike="noStrike" spc="-1">
                <a:latin typeface="Cambria"/>
              </a:rPr>
              <a:t>La</a:t>
            </a:r>
            <a:r>
              <a:rPr lang="fr-FR" sz="2500" b="0" strike="noStrike" spc="-140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résolution</a:t>
            </a:r>
            <a:r>
              <a:rPr lang="fr-FR" sz="2500" b="0" strike="noStrike" spc="63">
                <a:latin typeface="Cambria"/>
              </a:rPr>
              <a:t> </a:t>
            </a:r>
            <a:r>
              <a:rPr lang="fr-FR" sz="2500" b="0" strike="noStrike" spc="-97">
                <a:latin typeface="Cambria"/>
              </a:rPr>
              <a:t>d'un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VRP</a:t>
            </a:r>
            <a:r>
              <a:rPr lang="fr-FR" sz="2500" b="0" strike="noStrike" spc="-80">
                <a:latin typeface="Cambria"/>
              </a:rPr>
              <a:t> </a:t>
            </a:r>
            <a:r>
              <a:rPr lang="fr-FR" sz="2500" b="0" strike="noStrike" spc="-106">
                <a:latin typeface="Cambria"/>
              </a:rPr>
              <a:t>peut</a:t>
            </a:r>
            <a:r>
              <a:rPr lang="fr-FR" sz="2500" b="0" strike="noStrike" spc="-35">
                <a:latin typeface="Cambria"/>
              </a:rPr>
              <a:t> </a:t>
            </a:r>
            <a:r>
              <a:rPr lang="fr-FR" sz="2500" b="0" strike="noStrike" spc="-100">
                <a:latin typeface="Cambria"/>
              </a:rPr>
              <a:t>prendre</a:t>
            </a:r>
            <a:r>
              <a:rPr lang="fr-FR" sz="2500" b="0" strike="noStrike" spc="-1">
                <a:latin typeface="Cambria"/>
              </a:rPr>
              <a:t> </a:t>
            </a:r>
            <a:r>
              <a:rPr lang="fr-FR" sz="2500" b="0" strike="noStrike" spc="-26">
                <a:latin typeface="Cambria"/>
              </a:rPr>
              <a:t>du </a:t>
            </a:r>
            <a:r>
              <a:rPr lang="fr-FR" sz="2500" b="0" strike="noStrike" spc="-55">
                <a:latin typeface="Cambria"/>
              </a:rPr>
              <a:t>temps.</a:t>
            </a:r>
            <a:r>
              <a:rPr lang="fr-FR" sz="2500" b="0" strike="noStrike" spc="-32">
                <a:latin typeface="Cambria"/>
              </a:rPr>
              <a:t> </a:t>
            </a:r>
            <a:r>
              <a:rPr lang="fr-FR" sz="2500" b="0" strike="noStrike" spc="-75">
                <a:latin typeface="Cambria"/>
              </a:rPr>
              <a:t>Bloquer</a:t>
            </a:r>
            <a:r>
              <a:rPr lang="fr-FR" sz="2500" b="0" strike="noStrike" spc="-15">
                <a:latin typeface="Cambria"/>
              </a:rPr>
              <a:t> </a:t>
            </a:r>
            <a:r>
              <a:rPr lang="fr-FR" sz="2500" b="0" strike="noStrike" spc="-66">
                <a:latin typeface="Cambria"/>
              </a:rPr>
              <a:t>l'interface</a:t>
            </a:r>
            <a:r>
              <a:rPr lang="fr-FR" sz="2500" b="0" strike="noStrike" spc="-60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utilisateur </a:t>
            </a:r>
            <a:r>
              <a:rPr lang="fr-FR" sz="2500" b="0" strike="noStrike" spc="-92">
                <a:latin typeface="Cambria"/>
              </a:rPr>
              <a:t>pendant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1">
                <a:latin typeface="Cambria"/>
              </a:rPr>
              <a:t>ce</a:t>
            </a:r>
            <a:r>
              <a:rPr lang="fr-FR" sz="2500" b="0" strike="noStrike" spc="-92">
                <a:latin typeface="Cambria"/>
              </a:rPr>
              <a:t> </a:t>
            </a:r>
            <a:r>
              <a:rPr lang="fr-FR" sz="2500" b="0" strike="noStrike" spc="-72">
                <a:latin typeface="Cambria"/>
              </a:rPr>
              <a:t>processus</a:t>
            </a:r>
            <a:r>
              <a:rPr lang="fr-FR" sz="2500" b="0" strike="noStrike" spc="-26">
                <a:latin typeface="Cambria"/>
              </a:rPr>
              <a:t> est</a:t>
            </a:r>
            <a:endParaRPr lang="fr-FR" sz="2500" b="0" strike="noStrike" spc="-1">
              <a:latin typeface="Arial"/>
            </a:endParaRPr>
          </a:p>
          <a:p>
            <a:pPr marL="18360" indent="-720">
              <a:lnSpc>
                <a:spcPts val="2820"/>
              </a:lnSpc>
              <a:tabLst>
                <a:tab pos="0" algn="l"/>
              </a:tabLst>
            </a:pPr>
            <a:r>
              <a:rPr lang="fr-FR" sz="2500" b="0" strike="noStrike" spc="-12">
                <a:latin typeface="Cambria"/>
              </a:rPr>
              <a:t>inacceptable.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284" name="object 28"/>
          <p:cNvSpPr/>
          <p:nvPr/>
        </p:nvSpPr>
        <p:spPr>
          <a:xfrm>
            <a:off x="964080" y="5025960"/>
            <a:ext cx="4019040" cy="140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4760" rIns="0" bIns="0" anchor="t">
            <a:spAutoFit/>
          </a:bodyPr>
          <a:lstStyle/>
          <a:p>
            <a:pPr marL="17280">
              <a:lnSpc>
                <a:spcPct val="100000"/>
              </a:lnSpc>
              <a:spcBef>
                <a:spcPts val="825"/>
              </a:spcBef>
            </a:pPr>
            <a:r>
              <a:rPr lang="fr-FR" sz="3050" b="0" strike="noStrike" spc="-32">
                <a:latin typeface="Cambria"/>
              </a:rPr>
              <a:t>Notre</a:t>
            </a:r>
            <a:r>
              <a:rPr lang="fr-FR" sz="3050" b="0" strike="noStrike" spc="-92">
                <a:latin typeface="Cambria"/>
              </a:rPr>
              <a:t> </a:t>
            </a:r>
            <a:r>
              <a:rPr lang="fr-FR" sz="3050" b="0" strike="noStrike" spc="-12">
                <a:latin typeface="Cambria"/>
              </a:rPr>
              <a:t>solution</a:t>
            </a:r>
            <a:endParaRPr lang="fr-FR" sz="3050" b="0" strike="noStrike" spc="-1">
              <a:latin typeface="Arial"/>
            </a:endParaRPr>
          </a:p>
          <a:p>
            <a:pPr marL="14040" indent="-1800">
              <a:lnSpc>
                <a:spcPts val="2900"/>
              </a:lnSpc>
              <a:spcBef>
                <a:spcPts val="771"/>
              </a:spcBef>
              <a:tabLst>
                <a:tab pos="0" algn="l"/>
              </a:tabLst>
            </a:pPr>
            <a:r>
              <a:rPr lang="fr-FR" sz="2500" b="0" strike="noStrike" spc="-46">
                <a:latin typeface="Cambria"/>
              </a:rPr>
              <a:t>Une</a:t>
            </a:r>
            <a:r>
              <a:rPr lang="fr-FR" sz="2500" b="0" strike="noStrike" spc="-97">
                <a:latin typeface="Cambria"/>
              </a:rPr>
              <a:t> </a:t>
            </a:r>
            <a:r>
              <a:rPr lang="fr-FR" sz="2500" b="0" strike="noStrike" spc="-80">
                <a:latin typeface="Cambria"/>
              </a:rPr>
              <a:t>architecture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32">
                <a:latin typeface="Cambria"/>
              </a:rPr>
              <a:t>client</a:t>
            </a:r>
            <a:r>
              <a:rPr lang="fr-FR" sz="2500" b="0" strike="noStrike" spc="77">
                <a:latin typeface="Cambria"/>
              </a:rPr>
              <a:t> </a:t>
            </a:r>
            <a:r>
              <a:rPr lang="fr-FR" sz="2500" b="0" strike="noStrike" spc="-75">
                <a:latin typeface="Cambria"/>
              </a:rPr>
              <a:t>serveur </a:t>
            </a:r>
            <a:r>
              <a:rPr lang="fr-FR" sz="2500" b="0" strike="noStrike" spc="-12">
                <a:latin typeface="Cambria"/>
              </a:rPr>
              <a:t>asynchrone.</a:t>
            </a:r>
            <a:endParaRPr lang="fr-FR" sz="2500" b="0" strike="noStrike" spc="-1">
              <a:latin typeface="Arial"/>
            </a:endParaRPr>
          </a:p>
        </p:txBody>
      </p:sp>
      <p:sp>
        <p:nvSpPr>
          <p:cNvPr id="285" name="object 29"/>
          <p:cNvSpPr/>
          <p:nvPr/>
        </p:nvSpPr>
        <p:spPr>
          <a:xfrm>
            <a:off x="959040" y="6736680"/>
            <a:ext cx="5216760" cy="176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720" rIns="0" bIns="0" anchor="t">
            <a:spAutoFit/>
          </a:bodyPr>
          <a:lstStyle/>
          <a:p>
            <a:pPr marL="15840">
              <a:lnSpc>
                <a:spcPct val="100000"/>
              </a:lnSpc>
              <a:spcBef>
                <a:spcPts val="856"/>
              </a:spcBef>
            </a:pPr>
            <a:r>
              <a:rPr lang="fr-FR" sz="2950" b="0" strike="noStrike" spc="-12">
                <a:latin typeface="Arial MT"/>
              </a:rPr>
              <a:t>Bénéfice</a:t>
            </a:r>
            <a:endParaRPr lang="fr-FR" sz="2950" b="0" strike="noStrike" spc="-1">
              <a:latin typeface="Arial"/>
            </a:endParaRPr>
          </a:p>
          <a:p>
            <a:pPr marL="15840" indent="-3960">
              <a:lnSpc>
                <a:spcPts val="2900"/>
              </a:lnSpc>
              <a:spcBef>
                <a:spcPts val="791"/>
              </a:spcBef>
              <a:tabLst>
                <a:tab pos="0" algn="l"/>
              </a:tabLst>
            </a:pPr>
            <a:r>
              <a:rPr lang="fr-FR" sz="2500" b="0" strike="noStrike" spc="-80">
                <a:latin typeface="Cambria"/>
              </a:rPr>
              <a:t>L'interface</a:t>
            </a:r>
            <a:r>
              <a:rPr lang="fr-FR" sz="2500" b="0" strike="noStrike" spc="-7">
                <a:latin typeface="Cambria"/>
              </a:rPr>
              <a:t> </a:t>
            </a:r>
            <a:r>
              <a:rPr lang="fr-FR" sz="2500" b="0" strike="noStrike" spc="-97">
                <a:latin typeface="Cambria"/>
              </a:rPr>
              <a:t>reste</a:t>
            </a:r>
            <a:r>
              <a:rPr lang="fr-FR" sz="2500" b="0" strike="noStrike" spc="-41">
                <a:latin typeface="Cambria"/>
              </a:rPr>
              <a:t> </a:t>
            </a:r>
            <a:r>
              <a:rPr lang="fr-FR" sz="2500" b="0" strike="noStrike" spc="-86">
                <a:latin typeface="Cambria"/>
              </a:rPr>
              <a:t>parfaitement</a:t>
            </a:r>
            <a:r>
              <a:rPr lang="fr-FR" sz="2500" b="0" strike="noStrike" spc="29">
                <a:latin typeface="Cambria"/>
              </a:rPr>
              <a:t> </a:t>
            </a:r>
            <a:r>
              <a:rPr lang="fr-FR" sz="2500" b="0" strike="noStrike" spc="-80">
                <a:latin typeface="Cambria"/>
              </a:rPr>
              <a:t>réactive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26">
                <a:latin typeface="Cambria"/>
              </a:rPr>
              <a:t>et </a:t>
            </a:r>
            <a:r>
              <a:rPr lang="fr-FR" sz="2500" b="0" strike="noStrike" spc="-86">
                <a:latin typeface="Cambria"/>
              </a:rPr>
              <a:t>l'utilisateur</a:t>
            </a:r>
            <a:r>
              <a:rPr lang="fr-FR" sz="2500" b="0" strike="noStrike" spc="94">
                <a:latin typeface="Cambria"/>
              </a:rPr>
              <a:t> </a:t>
            </a:r>
            <a:r>
              <a:rPr lang="fr-FR" sz="2500" b="0" strike="noStrike" spc="-72">
                <a:latin typeface="Cambria"/>
              </a:rPr>
              <a:t>bénéficie</a:t>
            </a:r>
            <a:r>
              <a:rPr lang="fr-FR" sz="2500" b="0" strike="noStrike" spc="-26">
                <a:latin typeface="Cambria"/>
              </a:rPr>
              <a:t> </a:t>
            </a:r>
            <a:r>
              <a:rPr lang="fr-FR" sz="2500" b="0" strike="noStrike" spc="-55">
                <a:latin typeface="Cambria"/>
              </a:rPr>
              <a:t>d'un</a:t>
            </a:r>
            <a:r>
              <a:rPr lang="fr-FR" sz="2500" b="0" strike="noStrike" spc="-60">
                <a:latin typeface="Cambria"/>
              </a:rPr>
              <a:t> </a:t>
            </a:r>
            <a:r>
              <a:rPr lang="fr-FR" sz="2500" b="0" strike="noStrike" spc="-100">
                <a:latin typeface="Cambria"/>
              </a:rPr>
              <a:t>retour</a:t>
            </a:r>
            <a:r>
              <a:rPr lang="fr-FR" sz="2500" b="0" strike="noStrike" spc="-21">
                <a:latin typeface="Cambria"/>
              </a:rPr>
              <a:t> </a:t>
            </a:r>
            <a:r>
              <a:rPr lang="fr-FR" sz="2500" b="0" strike="noStrike" spc="-12">
                <a:latin typeface="Cambria"/>
              </a:rPr>
              <a:t>visuel </a:t>
            </a:r>
            <a:r>
              <a:rPr lang="fr-FR" sz="2550" b="0" strike="noStrike" spc="-120">
                <a:latin typeface="Cambria"/>
              </a:rPr>
              <a:t>sur</a:t>
            </a:r>
            <a:r>
              <a:rPr lang="fr-FR" sz="2550" b="0" strike="noStrike" spc="-86">
                <a:latin typeface="Cambria"/>
              </a:rPr>
              <a:t> </a:t>
            </a:r>
            <a:r>
              <a:rPr lang="fr-FR" sz="2550" b="0" strike="noStrike" spc="-1">
                <a:latin typeface="Cambria"/>
              </a:rPr>
              <a:t>la</a:t>
            </a:r>
            <a:r>
              <a:rPr lang="fr-FR" sz="2550" b="0" strike="noStrike" spc="-145">
                <a:latin typeface="Cambria"/>
              </a:rPr>
              <a:t> </a:t>
            </a:r>
            <a:r>
              <a:rPr lang="fr-FR" sz="2550" b="0" strike="noStrike" spc="-111">
                <a:latin typeface="Cambria"/>
              </a:rPr>
              <a:t>progression</a:t>
            </a:r>
            <a:r>
              <a:rPr lang="fr-FR" sz="2550" b="0" strike="noStrike" spc="58">
                <a:latin typeface="Cambria"/>
              </a:rPr>
              <a:t> </a:t>
            </a:r>
            <a:r>
              <a:rPr lang="fr-FR" sz="2550" b="0" strike="noStrike" spc="-114">
                <a:latin typeface="Cambria"/>
              </a:rPr>
              <a:t>de</a:t>
            </a:r>
            <a:r>
              <a:rPr lang="fr-FR" sz="2550" b="0" strike="noStrike" spc="-75">
                <a:latin typeface="Cambria"/>
              </a:rPr>
              <a:t> </a:t>
            </a:r>
            <a:r>
              <a:rPr lang="fr-FR" sz="2550" b="0" strike="noStrike" spc="-12">
                <a:latin typeface="Cambria"/>
              </a:rPr>
              <a:t>l'optimisation.</a:t>
            </a:r>
            <a:endParaRPr lang="fr-FR" sz="2550" b="0" strike="noStrike" spc="-1">
              <a:latin typeface="Arial"/>
            </a:endParaRPr>
          </a:p>
        </p:txBody>
      </p:sp>
      <p:sp>
        <p:nvSpPr>
          <p:cNvPr id="286" name="object 30"/>
          <p:cNvSpPr/>
          <p:nvPr/>
        </p:nvSpPr>
        <p:spPr>
          <a:xfrm>
            <a:off x="7218720" y="3717000"/>
            <a:ext cx="1770480" cy="59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3360" rIns="0" bIns="0" anchor="t">
            <a:spAutoFit/>
          </a:bodyPr>
          <a:lstStyle/>
          <a:p>
            <a:pPr marL="308520" indent="-296640">
              <a:lnSpc>
                <a:spcPts val="2100"/>
              </a:lnSpc>
              <a:spcBef>
                <a:spcPts val="499"/>
              </a:spcBef>
              <a:tabLst>
                <a:tab pos="0" algn="l"/>
              </a:tabLst>
            </a:pPr>
            <a:r>
              <a:rPr lang="fr-FR" sz="2050" b="0" strike="noStrike" spc="-55">
                <a:latin typeface="Arial MT"/>
              </a:rPr>
              <a:t>Navigateur</a:t>
            </a:r>
            <a:r>
              <a:rPr lang="fr-FR" sz="2050" b="0" strike="noStrike" spc="-52">
                <a:latin typeface="Arial MT"/>
              </a:rPr>
              <a:t> </a:t>
            </a:r>
            <a:r>
              <a:rPr lang="fr-FR" sz="2050" b="0" strike="noStrike" spc="-137">
                <a:latin typeface="Arial MT"/>
              </a:rPr>
              <a:t>Web </a:t>
            </a:r>
            <a:r>
              <a:rPr lang="fr-FR" sz="2050" b="0" strike="noStrike" spc="-12">
                <a:latin typeface="Arial MT"/>
              </a:rPr>
              <a:t>(Frontend)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287" name="object 31"/>
          <p:cNvSpPr/>
          <p:nvPr/>
        </p:nvSpPr>
        <p:spPr>
          <a:xfrm>
            <a:off x="9502200" y="3441240"/>
            <a:ext cx="165060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fr-FR" sz="2150" b="0" strike="noStrike" spc="-1">
                <a:latin typeface="Calibri"/>
              </a:rPr>
              <a:t>LOST</a:t>
            </a:r>
            <a:r>
              <a:rPr lang="fr-FR" sz="2150" b="0" strike="noStrike" spc="199">
                <a:latin typeface="Calibri"/>
              </a:rPr>
              <a:t> </a:t>
            </a:r>
            <a:r>
              <a:rPr lang="fr-FR" sz="2150" b="0" strike="noStrike" spc="-114">
                <a:latin typeface="Calibri"/>
              </a:rPr>
              <a:t>/api/soIve</a:t>
            </a:r>
            <a:endParaRPr lang="fr-FR" sz="2150" b="0" strike="noStrike" spc="-1">
              <a:latin typeface="Arial"/>
            </a:endParaRPr>
          </a:p>
        </p:txBody>
      </p:sp>
      <p:sp>
        <p:nvSpPr>
          <p:cNvPr id="288" name="object 32"/>
          <p:cNvSpPr/>
          <p:nvPr/>
        </p:nvSpPr>
        <p:spPr>
          <a:xfrm>
            <a:off x="8633880" y="5440320"/>
            <a:ext cx="2333160" cy="86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12600">
              <a:lnSpc>
                <a:spcPts val="2174"/>
              </a:lnSpc>
              <a:spcBef>
                <a:spcPts val="111"/>
              </a:spcBef>
            </a:pPr>
            <a:r>
              <a:rPr lang="fr-FR" sz="2000" b="0" strike="noStrike" spc="-1">
                <a:latin typeface="Cambria"/>
              </a:rPr>
              <a:t>GET</a:t>
            </a:r>
            <a:r>
              <a:rPr lang="fr-FR" sz="2000" b="0" strike="noStrike" spc="-75">
                <a:latin typeface="Cambria"/>
              </a:rPr>
              <a:t> </a:t>
            </a:r>
            <a:r>
              <a:rPr lang="fr-FR" sz="2000" b="0" strike="noStrike" spc="-126">
                <a:latin typeface="Cambria"/>
              </a:rPr>
              <a:t>/api/solution/&lt;id&gt;</a:t>
            </a:r>
            <a:endParaRPr lang="fr-FR" sz="2000" b="0" strike="noStrike" spc="-1">
              <a:latin typeface="Arial"/>
            </a:endParaRPr>
          </a:p>
          <a:p>
            <a:pPr marL="752400">
              <a:lnSpc>
                <a:spcPts val="2356"/>
              </a:lnSpc>
            </a:pPr>
            <a:r>
              <a:rPr lang="fr-FR" sz="2150" b="0" strike="noStrike" spc="-26">
                <a:latin typeface="Cambria"/>
              </a:rPr>
              <a:t>(Po</a:t>
            </a:r>
            <a:endParaRPr lang="fr-FR" sz="2150" b="0" strike="noStrike" spc="-1">
              <a:latin typeface="Arial"/>
            </a:endParaRPr>
          </a:p>
        </p:txBody>
      </p:sp>
      <p:sp>
        <p:nvSpPr>
          <p:cNvPr id="289" name="object 33"/>
          <p:cNvSpPr/>
          <p:nvPr/>
        </p:nvSpPr>
        <p:spPr>
          <a:xfrm>
            <a:off x="12602160" y="3772440"/>
            <a:ext cx="1981440" cy="60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fr-FR" sz="1950" b="0" strike="noStrike" spc="-35">
                <a:latin typeface="Cambria"/>
              </a:rPr>
              <a:t>1.</a:t>
            </a:r>
            <a:r>
              <a:rPr lang="fr-FR" sz="1950" b="0" strike="noStrike" spc="12">
                <a:latin typeface="Cambria"/>
              </a:rPr>
              <a:t> </a:t>
            </a:r>
            <a:r>
              <a:rPr lang="fr-FR" sz="1950" b="0" strike="noStrike" spc="-55">
                <a:latin typeface="Cambria"/>
              </a:rPr>
              <a:t>Reçoit</a:t>
            </a:r>
            <a:r>
              <a:rPr lang="fr-FR" sz="1950" b="0" strike="noStrike" spc="103">
                <a:latin typeface="Cambria"/>
              </a:rPr>
              <a:t> </a:t>
            </a:r>
            <a:r>
              <a:rPr lang="fr-FR" sz="1950" b="0" strike="noStrike" spc="-1">
                <a:latin typeface="Cambria"/>
              </a:rPr>
              <a:t>la</a:t>
            </a:r>
            <a:r>
              <a:rPr lang="fr-FR" sz="1950" b="0" strike="noStrike" spc="-15">
                <a:latin typeface="Cambria"/>
              </a:rPr>
              <a:t> </a:t>
            </a:r>
            <a:r>
              <a:rPr lang="fr-FR" sz="1950" b="0" strike="noStrike" spc="-35">
                <a:latin typeface="Cambria"/>
              </a:rPr>
              <a:t>requète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290" name="object 34"/>
          <p:cNvSpPr/>
          <p:nvPr/>
        </p:nvSpPr>
        <p:spPr>
          <a:xfrm>
            <a:off x="11322000" y="4392000"/>
            <a:ext cx="2205720" cy="970920"/>
          </a:xfrm>
          <a:prstGeom prst="rect">
            <a:avLst/>
          </a:prstGeom>
          <a:noFill/>
          <a:ln w="12700">
            <a:solidFill>
              <a:srgbClr val="3B483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492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984"/>
              </a:spcBef>
            </a:pPr>
            <a:endParaRPr lang="fr-FR" sz="1850" b="0" strike="noStrike" spc="-1">
              <a:latin typeface="Arial"/>
            </a:endParaRPr>
          </a:p>
          <a:p>
            <a:pPr marL="58320" algn="ctr">
              <a:lnSpc>
                <a:spcPts val="2160"/>
              </a:lnSpc>
              <a:spcBef>
                <a:spcPts val="6"/>
              </a:spcBef>
            </a:pPr>
            <a:r>
              <a:rPr lang="fr-FR" sz="1850" b="0" strike="noStrike" spc="63">
                <a:latin typeface="Cambria"/>
              </a:rPr>
              <a:t>Serveur</a:t>
            </a:r>
            <a:r>
              <a:rPr lang="fr-FR" sz="1850" b="0" strike="noStrike" spc="157">
                <a:latin typeface="Cambria"/>
              </a:rPr>
              <a:t> </a:t>
            </a:r>
            <a:r>
              <a:rPr lang="fr-FR" sz="1850" b="0" strike="noStrike" spc="38">
                <a:latin typeface="Cambria"/>
              </a:rPr>
              <a:t>Web</a:t>
            </a:r>
            <a:endParaRPr lang="fr-FR" sz="1850" b="0" strike="noStrike" spc="-1">
              <a:latin typeface="Arial"/>
            </a:endParaRPr>
          </a:p>
          <a:p>
            <a:pPr marL="56520" algn="ctr">
              <a:lnSpc>
                <a:spcPts val="2279"/>
              </a:lnSpc>
            </a:pPr>
            <a:r>
              <a:rPr lang="fr-FR" sz="1950" b="0" strike="noStrike" spc="-12">
                <a:latin typeface="Cambria"/>
              </a:rPr>
              <a:t>(Flask)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291" name="object 35"/>
          <p:cNvSpPr/>
          <p:nvPr/>
        </p:nvSpPr>
        <p:spPr>
          <a:xfrm>
            <a:off x="13550760" y="4416480"/>
            <a:ext cx="2715480" cy="93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" rIns="0" bIns="0" anchor="t">
            <a:spAutoFit/>
          </a:bodyPr>
          <a:lstStyle/>
          <a:p>
            <a:pPr marL="392400" indent="74880">
              <a:lnSpc>
                <a:spcPct val="103000"/>
              </a:lnSpc>
              <a:spcBef>
                <a:spcPts val="45"/>
              </a:spcBef>
              <a:tabLst>
                <a:tab pos="0" algn="l"/>
              </a:tabLst>
            </a:pPr>
            <a:r>
              <a:rPr lang="fr-FR" sz="1850" b="0" strike="noStrike" spc="-1">
                <a:latin typeface="Cambria"/>
              </a:rPr>
              <a:t>2.</a:t>
            </a:r>
            <a:r>
              <a:rPr lang="fr-FR" sz="1850" b="0" strike="noStrike" spc="109">
                <a:latin typeface="Cambria"/>
              </a:rPr>
              <a:t> </a:t>
            </a:r>
            <a:r>
              <a:rPr lang="fr-FR" sz="1850" b="0" strike="noStrike" spc="-1">
                <a:latin typeface="Cambria"/>
              </a:rPr>
              <a:t>Lance</a:t>
            </a:r>
            <a:r>
              <a:rPr lang="fr-FR" sz="1850" b="0" strike="noStrike" spc="162">
                <a:latin typeface="Cambria"/>
              </a:rPr>
              <a:t> </a:t>
            </a:r>
            <a:r>
              <a:rPr lang="fr-FR" sz="1850" b="0" strike="noStrike" spc="-1">
                <a:latin typeface="Cambria"/>
              </a:rPr>
              <a:t>la</a:t>
            </a:r>
            <a:r>
              <a:rPr lang="fr-FR" sz="1850" b="0" strike="noStrike" spc="228">
                <a:latin typeface="Cambria"/>
              </a:rPr>
              <a:t> </a:t>
            </a:r>
            <a:r>
              <a:rPr lang="fr-FR" sz="1850" b="0" strike="noStrike" spc="-12">
                <a:latin typeface="Cambria"/>
              </a:rPr>
              <a:t>résoluiion </a:t>
            </a:r>
            <a:r>
              <a:rPr lang="fr-FR" sz="1850" b="0" strike="noStrike" spc="-1">
                <a:latin typeface="Cambria"/>
              </a:rPr>
              <a:t>Öans</a:t>
            </a:r>
            <a:r>
              <a:rPr lang="fr-FR" sz="1850" b="0" strike="noStrike" spc="72">
                <a:latin typeface="Cambria"/>
              </a:rPr>
              <a:t> </a:t>
            </a:r>
            <a:r>
              <a:rPr lang="fr-FR" sz="1850" b="0" strike="noStrike" spc="-12">
                <a:solidFill>
                  <a:srgbClr val="111111"/>
                </a:solidFill>
                <a:latin typeface="Cambria"/>
              </a:rPr>
              <a:t>un</a:t>
            </a:r>
            <a:r>
              <a:rPr lang="fr-FR" sz="1850" b="0" strike="noStrike" spc="18">
                <a:solidFill>
                  <a:srgbClr val="111111"/>
                </a:solidFill>
                <a:latin typeface="Cambria"/>
              </a:rPr>
              <a:t> </a:t>
            </a:r>
            <a:r>
              <a:rPr lang="fr-FR" sz="1850" b="0" strike="noStrike" spc="-1">
                <a:latin typeface="Cambria"/>
              </a:rPr>
              <a:t>thread</a:t>
            </a:r>
            <a:r>
              <a:rPr lang="fr-FR" sz="1850" b="0" strike="noStrike" spc="94">
                <a:latin typeface="Cambria"/>
              </a:rPr>
              <a:t> </a:t>
            </a:r>
            <a:r>
              <a:rPr lang="fr-FR" sz="1850" b="0" strike="noStrike" spc="-12">
                <a:latin typeface="Cambria"/>
              </a:rPr>
              <a:t>séparé</a:t>
            </a:r>
            <a:endParaRPr lang="fr-FR" sz="1850" b="0" strike="noStrike" spc="-1">
              <a:latin typeface="Arial"/>
            </a:endParaRPr>
          </a:p>
          <a:p>
            <a:pPr marL="12600" indent="74880">
              <a:lnSpc>
                <a:spcPct val="100000"/>
              </a:lnSpc>
              <a:spcBef>
                <a:spcPts val="380"/>
              </a:spcBef>
              <a:tabLst>
                <a:tab pos="255960" algn="l"/>
              </a:tabLst>
            </a:pPr>
            <a:r>
              <a:rPr lang="fr-FR" sz="1950" b="0" strike="noStrike" spc="-52">
                <a:solidFill>
                  <a:srgbClr val="93664F"/>
                </a:solidFill>
                <a:latin typeface="Cambria"/>
              </a:rPr>
              <a:t>-</a:t>
            </a:r>
            <a:r>
              <a:rPr lang="fr-FR" sz="1950" b="0" strike="noStrike" spc="-1">
                <a:solidFill>
                  <a:srgbClr val="93664F"/>
                </a:solidFill>
                <a:latin typeface="Cambria"/>
              </a:rPr>
              <a:t>	</a:t>
            </a:r>
            <a:r>
              <a:rPr lang="fr-FR" sz="1950" b="0" strike="noStrike" spc="-919">
                <a:solidFill>
                  <a:srgbClr val="8C624F"/>
                </a:solidFill>
                <a:latin typeface="Cambria"/>
              </a:rPr>
              <a:t>—</a:t>
            </a:r>
            <a:r>
              <a:rPr lang="fr-FR" sz="1950" b="0" strike="noStrike" spc="412">
                <a:solidFill>
                  <a:srgbClr val="8C624F"/>
                </a:solidFill>
                <a:latin typeface="Cambria"/>
              </a:rPr>
              <a:t> </a:t>
            </a:r>
            <a:r>
              <a:rPr lang="fr-FR" sz="1950" b="0" strike="noStrike" spc="-800">
                <a:solidFill>
                  <a:srgbClr val="8A5D4B"/>
                </a:solidFill>
                <a:latin typeface="Cambria"/>
              </a:rPr>
              <a:t>—</a:t>
            </a:r>
            <a:r>
              <a:rPr lang="fr-FR" sz="1950" b="0" strike="noStrike" spc="392">
                <a:solidFill>
                  <a:srgbClr val="8A5D4B"/>
                </a:solidFill>
                <a:latin typeface="Cambria"/>
              </a:rPr>
              <a:t> </a:t>
            </a:r>
            <a:r>
              <a:rPr lang="fr-FR" sz="1950" b="0" strike="noStrike" spc="-800">
                <a:solidFill>
                  <a:srgbClr val="895D4B"/>
                </a:solidFill>
                <a:latin typeface="Cambria"/>
              </a:rPr>
              <a:t>—</a:t>
            </a:r>
            <a:r>
              <a:rPr lang="fr-FR" sz="1950" b="0" strike="noStrike" spc="392">
                <a:solidFill>
                  <a:srgbClr val="895D4B"/>
                </a:solidFill>
                <a:latin typeface="Cambria"/>
              </a:rPr>
              <a:t> </a:t>
            </a:r>
            <a:r>
              <a:rPr lang="fr-FR" sz="1950" b="0" strike="noStrike" spc="-800">
                <a:solidFill>
                  <a:srgbClr val="8C6756"/>
                </a:solidFill>
                <a:latin typeface="Cambria"/>
              </a:rPr>
              <a:t>—</a:t>
            </a:r>
            <a:r>
              <a:rPr lang="fr-FR" sz="1950" b="0" strike="noStrike" spc="293">
                <a:solidFill>
                  <a:srgbClr val="8C6756"/>
                </a:solidFill>
                <a:latin typeface="Cambria"/>
              </a:rPr>
              <a:t> </a:t>
            </a:r>
            <a:r>
              <a:rPr lang="fr-FR" sz="1950" b="0" strike="noStrike" spc="-800">
                <a:solidFill>
                  <a:srgbClr val="8A5D49"/>
                </a:solidFill>
                <a:latin typeface="Cambria"/>
              </a:rPr>
              <a:t>—</a:t>
            </a:r>
            <a:r>
              <a:rPr lang="fr-FR" sz="1950" b="0" strike="noStrike" spc="384">
                <a:solidFill>
                  <a:srgbClr val="8A5D49"/>
                </a:solidFill>
                <a:latin typeface="Cambria"/>
              </a:rPr>
              <a:t> </a:t>
            </a:r>
            <a:r>
              <a:rPr lang="fr-FR" sz="1950" b="0" strike="noStrike" spc="-321">
                <a:solidFill>
                  <a:srgbClr val="906956"/>
                </a:solidFill>
                <a:latin typeface="Cambria"/>
              </a:rPr>
              <a:t>-</a:t>
            </a:r>
            <a:endParaRPr lang="fr-FR" sz="1950" b="0" strike="noStrike" spc="-1">
              <a:latin typeface="Arial"/>
            </a:endParaRPr>
          </a:p>
        </p:txBody>
      </p:sp>
      <p:sp>
        <p:nvSpPr>
          <p:cNvPr id="292" name="object 36"/>
          <p:cNvSpPr/>
          <p:nvPr/>
        </p:nvSpPr>
        <p:spPr>
          <a:xfrm>
            <a:off x="17172720" y="4708440"/>
            <a:ext cx="268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lang="fr-FR" sz="1850" b="0" strike="noStrike" spc="4">
                <a:solidFill>
                  <a:srgbClr val="757575"/>
                </a:solidFill>
                <a:latin typeface="Cambria"/>
              </a:rPr>
              <a:t>—</a:t>
            </a:r>
            <a:endParaRPr lang="fr-FR" sz="1850" b="0" strike="noStrike" spc="-1">
              <a:latin typeface="Arial"/>
            </a:endParaRPr>
          </a:p>
        </p:txBody>
      </p:sp>
      <p:sp>
        <p:nvSpPr>
          <p:cNvPr id="293" name="object 37"/>
          <p:cNvSpPr/>
          <p:nvPr/>
        </p:nvSpPr>
        <p:spPr>
          <a:xfrm>
            <a:off x="10064520" y="6705360"/>
            <a:ext cx="2302200" cy="90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algn="ctr">
              <a:lnSpc>
                <a:spcPts val="2390"/>
              </a:lnSpc>
              <a:spcBef>
                <a:spcPts val="99"/>
              </a:spcBef>
            </a:pPr>
            <a:r>
              <a:rPr lang="fr-FR" sz="2150" b="0" strike="noStrike" spc="-1">
                <a:latin typeface="Cambria"/>
              </a:rPr>
              <a:t>3.</a:t>
            </a:r>
            <a:r>
              <a:rPr lang="fr-FR" sz="2150" b="0" strike="noStrike" spc="-126">
                <a:latin typeface="Cambria"/>
              </a:rPr>
              <a:t> </a:t>
            </a:r>
            <a:r>
              <a:rPr lang="fr-FR" sz="2150" b="0" strike="noStrike" spc="-80">
                <a:latin typeface="Cambria"/>
              </a:rPr>
              <a:t>Stocke</a:t>
            </a:r>
            <a:r>
              <a:rPr lang="fr-FR" sz="2150" b="0" strike="noStrike" spc="29">
                <a:latin typeface="Cambria"/>
              </a:rPr>
              <a:t> </a:t>
            </a:r>
            <a:r>
              <a:rPr lang="fr-FR" sz="2150" b="0" strike="noStrike" spc="-100">
                <a:latin typeface="Cambria"/>
              </a:rPr>
              <a:t>les</a:t>
            </a:r>
            <a:r>
              <a:rPr lang="fr-FR" sz="2150" b="0" strike="noStrike" spc="-21">
                <a:latin typeface="Cambria"/>
              </a:rPr>
              <a:t> </a:t>
            </a:r>
            <a:r>
              <a:rPr lang="fr-FR" sz="2150" b="0" strike="noStrike" spc="-131">
                <a:latin typeface="Cambria"/>
              </a:rPr>
              <a:t>solutions</a:t>
            </a:r>
            <a:endParaRPr lang="fr-FR" sz="2150" b="0" strike="noStrike" spc="-1">
              <a:latin typeface="Arial"/>
            </a:endParaRPr>
          </a:p>
          <a:p>
            <a:pPr marL="31680" algn="ctr">
              <a:lnSpc>
                <a:spcPts val="2271"/>
              </a:lnSpc>
            </a:pPr>
            <a:r>
              <a:rPr lang="fr-FR" sz="2050" b="0" strike="noStrike" spc="-55">
                <a:latin typeface="Cambria"/>
              </a:rPr>
              <a:t>intermédiaires</a:t>
            </a:r>
            <a:endParaRPr lang="fr-FR" sz="2050" b="0" strike="noStrike" spc="-1">
              <a:latin typeface="Arial"/>
            </a:endParaRPr>
          </a:p>
        </p:txBody>
      </p:sp>
      <p:sp>
        <p:nvSpPr>
          <p:cNvPr id="294" name="object 38"/>
          <p:cNvSpPr/>
          <p:nvPr/>
        </p:nvSpPr>
        <p:spPr>
          <a:xfrm>
            <a:off x="14647680" y="7413480"/>
            <a:ext cx="1173240" cy="84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1680" rIns="0" bIns="0" anchor="t">
            <a:spAutoFit/>
          </a:bodyPr>
          <a:lstStyle/>
          <a:p>
            <a:pPr marL="12600" indent="38160" algn="just">
              <a:lnSpc>
                <a:spcPct val="94000"/>
              </a:lnSpc>
              <a:spcBef>
                <a:spcPts val="249"/>
              </a:spcBef>
              <a:tabLst>
                <a:tab pos="0" algn="l"/>
              </a:tabLst>
            </a:pPr>
            <a:r>
              <a:rPr lang="fr-FR" sz="1850" b="0" strike="noStrike" spc="-1">
                <a:latin typeface="Cambria"/>
              </a:rPr>
              <a:t>Thread</a:t>
            </a:r>
            <a:r>
              <a:rPr lang="fr-FR" sz="1850" b="0" strike="noStrike" spc="299">
                <a:latin typeface="Cambria"/>
              </a:rPr>
              <a:t> </a:t>
            </a:r>
            <a:r>
              <a:rPr lang="fr-FR" sz="1850" b="0" strike="noStrike" spc="-26">
                <a:latin typeface="Cambria"/>
              </a:rPr>
              <a:t>de </a:t>
            </a:r>
            <a:r>
              <a:rPr lang="fr-FR" sz="1950" b="0" strike="noStrike" spc="-12">
                <a:latin typeface="Cambria"/>
              </a:rPr>
              <a:t>Résolution </a:t>
            </a:r>
            <a:r>
              <a:rPr lang="fr-FR" sz="1850" b="0" strike="noStrike" spc="-1">
                <a:latin typeface="Cambria"/>
              </a:rPr>
              <a:t>(OR-</a:t>
            </a:r>
            <a:r>
              <a:rPr lang="fr-FR" sz="1850" b="0" strike="noStrike" spc="-12">
                <a:latin typeface="Cambria"/>
              </a:rPr>
              <a:t>TooIs)</a:t>
            </a:r>
            <a:endParaRPr lang="fr-FR" sz="1850" b="0" strike="noStrike" spc="-1">
              <a:latin typeface="Arial"/>
            </a:endParaRPr>
          </a:p>
        </p:txBody>
      </p:sp>
      <p:pic>
        <p:nvPicPr>
          <p:cNvPr id="295" name="Picture 294"/>
          <p:cNvPicPr/>
          <p:nvPr/>
        </p:nvPicPr>
        <p:blipFill>
          <a:blip r:embed="rId12"/>
          <a:stretch/>
        </p:blipFill>
        <p:spPr>
          <a:xfrm>
            <a:off x="0" y="-10440"/>
            <a:ext cx="17475120" cy="976428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295"/>
          <p:cNvPicPr/>
          <p:nvPr/>
        </p:nvPicPr>
        <p:blipFill>
          <a:blip r:embed="rId13"/>
          <a:stretch/>
        </p:blipFill>
        <p:spPr>
          <a:xfrm>
            <a:off x="15892200" y="9535680"/>
            <a:ext cx="1442880" cy="217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2000</Words>
  <Application>Microsoft Office PowerPoint</Application>
  <PresentationFormat>Custom</PresentationFormat>
  <Paragraphs>230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 MT</vt:lpstr>
      <vt:lpstr>StarSymbol</vt:lpstr>
      <vt:lpstr>Arial</vt:lpstr>
      <vt:lpstr>Calibri</vt:lpstr>
      <vt:lpstr>Cambria</vt:lpstr>
      <vt:lpstr>Consolas</vt:lpstr>
      <vt:lpstr>Symbol</vt:lpstr>
      <vt:lpstr>Times New Roman</vt:lpstr>
      <vt:lpstr>Wingdings</vt:lpstr>
      <vt:lpstr>Office Theme</vt:lpstr>
      <vt:lpstr>Office Theme</vt:lpstr>
      <vt:lpstr>Optimisation de Tournées de Véhicules : Un Solveur VRP Interactif Implémentation d'un solveur pour VRP Classique (CVRP) et Vert (E-VRP) avec une interface web dynamique.</vt:lpstr>
      <vt:lpstr>Le défi logistique : des milliards de routes possibles, une seule optimale.</vt:lpstr>
      <vt:lpstr>Notre solution : une application web complète pour visualiser et résoudre le VRP.</vt:lpstr>
      <vt:lpstr>Les règles du jeu : anatomie du Problème de Tournées de Véhicules</vt:lpstr>
      <vt:lpstr>Le choix de l'expert :</vt:lpstr>
      <vt:lpstr>De la théorie au code : la modélisation du problème avec CP-SAT. Le cœur de notre solution réside dans la traduction des contraintes logistiques en un modèle mathématique rigoureux.</vt:lpstr>
      <vt:lpstr>La précision avant tout : des distances réelles pour des tournées réalistes</vt:lpstr>
      <vt:lpstr>Le parcours utilisateur : de la conùguration à la solution en quelques clics</vt:lpstr>
      <vt:lpstr>Sous le capot : une architecture asynchrone pour une expérience fluide.</vt:lpstr>
      <vt:lpstr>Deux facettes de l'optimisation : VRP Classique vs. VRP Vert.</vt:lpstr>
      <vt:lpstr>Au-delà du tracé : des résultats clairs et exploitables.</vt:lpstr>
      <vt:lpstr>La route à venir: pistes d'amélioration et perspectives d'évolution.</vt:lpstr>
      <vt:lpstr>Synthèse : un solveur VRP complet, de la théorie rigoureuse à l'implémentation robuste.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Alexis DHERMY</dc:creator>
  <dc:description/>
  <cp:lastModifiedBy>Alexis Dhermy</cp:lastModifiedBy>
  <cp:revision>2</cp:revision>
  <dcterms:created xsi:type="dcterms:W3CDTF">2025-12-14T18:52:04Z</dcterms:created>
  <dcterms:modified xsi:type="dcterms:W3CDTF">2025-12-14T20:04:13Z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2025-12-14T00:00:00Z</vt:filetime>
  </property>
  <property fmtid="{D5CDD505-2E9C-101B-9397-08002B2CF9AE}" pid="3" name="LastSaved">
    <vt:filetime>2025-12-14T00:00:00Z</vt:filetime>
  </property>
  <property fmtid="{D5CDD505-2E9C-101B-9397-08002B2CF9AE}" pid="4" name="PresentationFormat">
    <vt:lpwstr>On-screen Show (4:3)</vt:lpwstr>
  </property>
</Properties>
</file>